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4"/>
  </p:notesMasterIdLst>
  <p:sldIdLst>
    <p:sldId id="371" r:id="rId2"/>
    <p:sldId id="372" r:id="rId3"/>
    <p:sldId id="265" r:id="rId4"/>
    <p:sldId id="266" r:id="rId5"/>
    <p:sldId id="267" r:id="rId6"/>
    <p:sldId id="269" r:id="rId7"/>
    <p:sldId id="270" r:id="rId8"/>
    <p:sldId id="271" r:id="rId9"/>
    <p:sldId id="289" r:id="rId10"/>
    <p:sldId id="301" r:id="rId11"/>
    <p:sldId id="292" r:id="rId12"/>
    <p:sldId id="351" r:id="rId13"/>
    <p:sldId id="272" r:id="rId14"/>
    <p:sldId id="352" r:id="rId15"/>
    <p:sldId id="359" r:id="rId16"/>
    <p:sldId id="360" r:id="rId17"/>
    <p:sldId id="361" r:id="rId18"/>
    <p:sldId id="362" r:id="rId19"/>
    <p:sldId id="363" r:id="rId20"/>
    <p:sldId id="364" r:id="rId21"/>
    <p:sldId id="366" r:id="rId22"/>
    <p:sldId id="367" r:id="rId23"/>
    <p:sldId id="368" r:id="rId24"/>
    <p:sldId id="369" r:id="rId25"/>
    <p:sldId id="357" r:id="rId26"/>
    <p:sldId id="358" r:id="rId27"/>
    <p:sldId id="374" r:id="rId28"/>
    <p:sldId id="365" r:id="rId29"/>
    <p:sldId id="354" r:id="rId30"/>
    <p:sldId id="370" r:id="rId31"/>
    <p:sldId id="355" r:id="rId32"/>
    <p:sldId id="35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90D1"/>
    <a:srgbClr val="9570D5"/>
    <a:srgbClr val="E7ECEE"/>
    <a:srgbClr val="E2E7E9"/>
    <a:srgbClr val="6C6C6C"/>
    <a:srgbClr val="76B557"/>
    <a:srgbClr val="A73AB9"/>
    <a:srgbClr val="1234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2886"/>
  </p:normalViewPr>
  <p:slideViewPr>
    <p:cSldViewPr snapToGrid="0" snapToObjects="1">
      <p:cViewPr varScale="1">
        <p:scale>
          <a:sx n="80" d="100"/>
          <a:sy n="80" d="100"/>
        </p:scale>
        <p:origin x="1505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8" d="100"/>
          <a:sy n="78" d="100"/>
        </p:scale>
        <p:origin x="2772" y="4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gif>
</file>

<file path=ppt/media/image19.png>
</file>

<file path=ppt/media/image20.png>
</file>

<file path=ppt/media/image21.png>
</file>

<file path=ppt/media/image22.png>
</file>

<file path=ppt/media/image23.tiff>
</file>

<file path=ppt/media/image24.png>
</file>

<file path=ppt/media/image25.tiff>
</file>

<file path=ppt/media/image26.tiff>
</file>

<file path=ppt/media/image3.png>
</file>

<file path=ppt/media/image4.png>
</file>

<file path=ppt/media/image5.tiff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4C884-B1D7-A043-A4AA-521744755A4B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97B6B-FF96-F443-AED4-FFB28983C4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22845-941E-7C42-8070-12AD873FCE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74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unique aspect of Xamarin.Forms is an abstraction over the user interface, but what about</a:t>
            </a:r>
            <a:r>
              <a:rPr lang="en-US" baseline="0" dirty="0"/>
              <a:t> the platform specific functionality that makes these devices so special?</a:t>
            </a:r>
          </a:p>
          <a:p>
            <a:endParaRPr lang="en-US" baseline="0" dirty="0"/>
          </a:p>
          <a:p>
            <a:r>
              <a:rPr lang="en-US" baseline="0" dirty="0"/>
              <a:t>That is where plugins for Xamarin come 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65097B6B-FF96-F443-AED4-FFB28983C4F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605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Easily embed any native control into a Xamarin.Forms layout.</a:t>
            </a:r>
          </a:p>
        </p:txBody>
      </p:sp>
    </p:spTree>
    <p:extLst>
      <p:ext uri="{BB962C8B-B14F-4D97-AF65-F5344CB8AC3E}">
        <p14:creationId xmlns:p14="http://schemas.microsoft.com/office/powerpoint/2010/main" val="3528391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add it as child</a:t>
            </a:r>
            <a:r>
              <a:rPr lang="en-US" baseline="0" dirty="0"/>
              <a:t> to a layout.</a:t>
            </a:r>
          </a:p>
          <a:p>
            <a:r>
              <a:rPr lang="en-US" baseline="0" dirty="0"/>
              <a:t>Exposed as an Extension Method.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3648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back to the app,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Start</a:t>
            </a:r>
            <a:r>
              <a:rPr lang="en-US" baseline="0" dirty="0"/>
              <a:t> with style. </a:t>
            </a:r>
            <a:r>
              <a:rPr lang="en-US" baseline="0" dirty="0" err="1"/>
              <a:t>NavBar</a:t>
            </a:r>
            <a:r>
              <a:rPr lang="en-US" baseline="0" dirty="0"/>
              <a:t> and iOS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406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>
              <a:buFont typeface="Arial" charset="0"/>
              <a:buChar char="•"/>
            </a:pPr>
            <a:r>
              <a:rPr lang="en-US" sz="80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Connect Web to Mobile</a:t>
            </a:r>
          </a:p>
          <a:p>
            <a:pPr marL="685800" indent="-685800">
              <a:buFont typeface="Arial" charset="0"/>
              <a:buChar char="•"/>
            </a:pPr>
            <a:r>
              <a:rPr lang="en-US" sz="80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Simple cross platform API over:</a:t>
            </a:r>
          </a:p>
          <a:p>
            <a:pPr marL="685800" lvl="1" indent="-685800">
              <a:buFont typeface="Arial" charset="0"/>
              <a:buChar char="•"/>
            </a:pPr>
            <a:r>
              <a:rPr lang="en-US" sz="8000" dirty="0" err="1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CoreSpotlight</a:t>
            </a:r>
            <a:endParaRPr lang="en-US" sz="800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  <a:p>
            <a:pPr marL="685800" lvl="1" indent="-685800">
              <a:buFont typeface="Arial" charset="0"/>
              <a:buChar char="•"/>
            </a:pPr>
            <a:r>
              <a:rPr lang="en-US" sz="8000" dirty="0" err="1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NSUserActivity</a:t>
            </a:r>
            <a:endParaRPr lang="en-US" sz="800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  <a:p>
            <a:pPr marL="685800" lvl="1" indent="-685800">
              <a:buFont typeface="Arial" charset="0"/>
              <a:buChar char="•"/>
            </a:pPr>
            <a:r>
              <a:rPr lang="en-US" sz="80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Google App Indexing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03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of a page</a:t>
            </a:r>
            <a:r>
              <a:rPr lang="en-US" baseline="0" dirty="0"/>
              <a:t> are layouts</a:t>
            </a:r>
          </a:p>
          <a:p>
            <a:r>
              <a:rPr lang="en-US" baseline="0" dirty="0"/>
              <a:t>A lot of options from something simple like a stack panel to complex and powerful grids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22845-941E-7C42-8070-12AD873FCE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666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have more than 40 controls, layouts, and pages to mix and match from.</a:t>
            </a:r>
          </a:p>
          <a:p>
            <a:r>
              <a:rPr lang="en-US" dirty="0"/>
              <a:t>These are all of the controls you have out of the box, you can</a:t>
            </a:r>
            <a:r>
              <a:rPr lang="en-US" baseline="0" dirty="0"/>
              <a:t> of course create your own.</a:t>
            </a:r>
          </a:p>
          <a:p>
            <a:r>
              <a:rPr lang="en-US" baseline="0" dirty="0"/>
              <a:t>What is unique is you get the native control and have access to it.</a:t>
            </a:r>
          </a:p>
          <a:p>
            <a:r>
              <a:rPr lang="en-US" baseline="0" dirty="0"/>
              <a:t>Consider an Entry Field</a:t>
            </a:r>
          </a:p>
          <a:p>
            <a:r>
              <a:rPr lang="en-US" baseline="0" dirty="0"/>
              <a:t>On iOS it is mapped to </a:t>
            </a:r>
            <a:r>
              <a:rPr lang="en-US" baseline="0" dirty="0" err="1"/>
              <a:t>UITextField</a:t>
            </a:r>
            <a:endParaRPr lang="en-US" baseline="0" dirty="0"/>
          </a:p>
          <a:p>
            <a:r>
              <a:rPr lang="en-US" baseline="0" dirty="0"/>
              <a:t>Android it is </a:t>
            </a:r>
            <a:r>
              <a:rPr lang="en-US" baseline="0" dirty="0" err="1"/>
              <a:t>EditText</a:t>
            </a:r>
            <a:endParaRPr lang="en-US" baseline="0" dirty="0"/>
          </a:p>
          <a:p>
            <a:r>
              <a:rPr lang="en-US" baseline="0" dirty="0"/>
              <a:t>Windows </a:t>
            </a:r>
            <a:r>
              <a:rPr lang="en-US" baseline="0" dirty="0" err="1"/>
              <a:t>Phoen</a:t>
            </a:r>
            <a:r>
              <a:rPr lang="en-US" baseline="0" dirty="0"/>
              <a:t> it is a </a:t>
            </a:r>
            <a:r>
              <a:rPr lang="en-US" baseline="0" dirty="0" err="1"/>
              <a:t>TextBox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22845-941E-7C42-8070-12AD873FCE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994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120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D7D81-D864-B349-9FB4-613ED1F9D755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6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120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D7D81-D864-B349-9FB4-613ED1F9D755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6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120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D7D81-D864-B349-9FB4-613ED1F9D755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35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the app, create the lights page</a:t>
            </a:r>
            <a:r>
              <a:rPr lang="en-US" baseline="0" dirty="0"/>
              <a:t> and lights view model, just binding the list and item template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598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Apple has a developer preview where</a:t>
            </a:r>
            <a:r>
              <a:rPr lang="en-US" baseline="0" dirty="0"/>
              <a:t> Xamarin has alphas ready. Google does not offer this.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Android versions are usually 4 to 8 weeks out for a stable release, but alphas and betas are usually earlier.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Xamarin realizes how important having iOS ready because within 24 hours a large portion of iOS users upgrade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Android on the other hand is much different. After 4 months on the market Android 4.4 only had 1% adoption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65097B6B-FF96-F443-AED4-FFB28983C4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82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unique aspect of Xamarin.Forms is an abstraction over the user interface, but what about</a:t>
            </a:r>
            <a:r>
              <a:rPr lang="en-US" baseline="0" dirty="0"/>
              <a:t> the platform specific functionality that makes these devices so special?</a:t>
            </a:r>
          </a:p>
          <a:p>
            <a:endParaRPr lang="en-US" baseline="0" dirty="0"/>
          </a:p>
          <a:p>
            <a:r>
              <a:rPr lang="en-US" baseline="0" dirty="0"/>
              <a:t>That is where plugins for Xamarin come 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65097B6B-FF96-F443-AED4-FFB28983C4F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857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600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hart slide">
    <p:bg>
      <p:bgPr>
        <a:solidFill>
          <a:srgbClr val="1530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718216" y="2497036"/>
            <a:ext cx="10502900" cy="1143000"/>
          </a:xfrm>
          <a:prstGeom prst="rect">
            <a:avLst/>
          </a:prstGeom>
        </p:spPr>
        <p:txBody>
          <a:bodyPr/>
          <a:lstStyle>
            <a:lvl1pPr>
              <a:defRPr sz="4000">
                <a:latin typeface="+mn-lt"/>
                <a:ea typeface="+mn-ea"/>
                <a:cs typeface="+mn-cs"/>
                <a:sym typeface="Segoe U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75373743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021" y="1187621"/>
            <a:ext cx="11655840" cy="899665"/>
          </a:xfrm>
        </p:spPr>
        <p:txBody>
          <a:bodyPr/>
          <a:lstStyle>
            <a:lvl1pPr>
              <a:defRPr sz="705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2222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48657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5109">
                      <a:schemeClr val="tx2"/>
                    </a:gs>
                    <a:gs pos="25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48657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73467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39573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355600" y="990600"/>
            <a:ext cx="1143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55600" y="203200"/>
            <a:ext cx="9398000" cy="787400"/>
          </a:xfrm>
        </p:spPr>
        <p:txBody>
          <a:bodyPr anchor="b">
            <a:normAutofit/>
          </a:bodyPr>
          <a:lstStyle>
            <a:lvl1pPr algn="l">
              <a:defRPr sz="3200" b="0" i="0">
                <a:solidFill>
                  <a:srgbClr val="3186C7"/>
                </a:solidFill>
                <a:latin typeface="Helvetica Light"/>
                <a:cs typeface="Helvetica Light"/>
              </a:defRPr>
            </a:lvl1pPr>
          </a:lstStyle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723120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7277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/>
          <a:p>
            <a:fld id="{8ACDB3CC-F982-40F9-8DD6-BCC9AFBF44BD}" type="datetime1">
              <a:rPr lang="en-US" smtClean="0"/>
              <a:pPr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/>
          <a:lstStyle/>
          <a:p>
            <a:fld id="{AF88E988-FB04-AB4E-BE5A-59F242AF7F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43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635896"/>
            <a:ext cx="11653522" cy="4931036"/>
          </a:xfrm>
        </p:spPr>
        <p:txBody>
          <a:bodyPr wrap="square">
            <a:noAutofit/>
          </a:bodyPr>
          <a:lstStyle>
            <a:lvl1pPr marL="0" indent="0">
              <a:buNone/>
              <a:defRPr/>
            </a:lvl1pPr>
            <a:lvl2pPr marL="336145" indent="0">
              <a:buNone/>
              <a:defRPr/>
            </a:lvl2pPr>
            <a:lvl3pPr marL="560241" indent="0">
              <a:buNone/>
              <a:defRPr sz="2353"/>
            </a:lvl3pPr>
            <a:lvl4pPr marL="784338" indent="0">
              <a:buNone/>
              <a:defRPr sz="1961"/>
            </a:lvl4pPr>
            <a:lvl5pPr marL="1008434" indent="0">
              <a:buNone/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3360781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67512" y="50292"/>
            <a:ext cx="11252250" cy="1143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62750"/>
            <a:ext cx="12207240" cy="12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7934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53719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280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40950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325827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322634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284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119237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9" r:id="rId7"/>
    <p:sldLayoutId id="2147483670" r:id="rId8"/>
    <p:sldLayoutId id="2147483671" r:id="rId9"/>
    <p:sldLayoutId id="2147483678" r:id="rId10"/>
    <p:sldLayoutId id="2147483679" r:id="rId11"/>
    <p:sldLayoutId id="2147483706" r:id="rId12"/>
    <p:sldLayoutId id="2147483707" r:id="rId13"/>
    <p:sldLayoutId id="2147483708" r:id="rId14"/>
    <p:sldLayoutId id="2147483709" r:id="rId15"/>
    <p:sldLayoutId id="2147483724" r:id="rId16"/>
    <p:sldLayoutId id="2147483725" r:id="rId17"/>
    <p:sldLayoutId id="2147483726" r:id="rId18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vDays.png"/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556" y="6237474"/>
            <a:ext cx="2034644" cy="4079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055100" y="6131080"/>
            <a:ext cx="3136900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ctr">
            <a:sp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2B84D2"/>
                </a:solidFill>
                <a:latin typeface="Segoe UI" charset="0"/>
                <a:ea typeface="Segoe UI" charset="0"/>
                <a:cs typeface="Segoe UI" charset="0"/>
              </a:rPr>
              <a:t>#</a:t>
            </a:r>
            <a:r>
              <a:rPr lang="en-US" sz="2400" dirty="0" err="1">
                <a:solidFill>
                  <a:srgbClr val="2B84D2"/>
                </a:solidFill>
                <a:latin typeface="Segoe UI" charset="0"/>
                <a:ea typeface="Segoe UI" charset="0"/>
                <a:cs typeface="Segoe UI" charset="0"/>
              </a:rPr>
              <a:t>XamarinDevDays</a:t>
            </a:r>
            <a:endParaRPr lang="en-US" sz="2400" dirty="0">
              <a:solidFill>
                <a:srgbClr val="2B84D2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9" name="Picture 8" descr="DevDay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800" y="2420683"/>
            <a:ext cx="10058400" cy="201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18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234711"/>
              </p:ext>
            </p:extLst>
          </p:nvPr>
        </p:nvGraphicFramePr>
        <p:xfrm>
          <a:off x="998663" y="934587"/>
          <a:ext cx="5745636" cy="3561816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8728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28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3636">
                <a:tc>
                  <a:txBody>
                    <a:bodyPr/>
                    <a:lstStyle/>
                    <a:p>
                      <a:r>
                        <a:rPr lang="en-US" sz="2400" dirty="0"/>
                        <a:t>Windows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Xamarin.Forms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3636">
                <a:tc>
                  <a:txBody>
                    <a:bodyPr/>
                    <a:lstStyle/>
                    <a:p>
                      <a:r>
                        <a:rPr lang="en-US" sz="2400" dirty="0" err="1">
                          <a:solidFill>
                            <a:srgbClr val="FF0000"/>
                          </a:solidFill>
                        </a:rPr>
                        <a:t>DataContext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 err="1">
                          <a:solidFill>
                            <a:srgbClr val="FF0000"/>
                          </a:solidFill>
                        </a:rPr>
                        <a:t>BindingContext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3636">
                <a:tc>
                  <a:txBody>
                    <a:bodyPr/>
                    <a:lstStyle/>
                    <a:p>
                      <a:r>
                        <a:rPr lang="en-US" sz="2400" dirty="0"/>
                        <a:t>{Binding Property}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{Binding</a:t>
                      </a:r>
                      <a:r>
                        <a:rPr lang="en-US" sz="2400" baseline="0" dirty="0"/>
                        <a:t> Property}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3636">
                <a:tc>
                  <a:txBody>
                    <a:bodyPr/>
                    <a:lstStyle/>
                    <a:p>
                      <a:r>
                        <a:rPr lang="en-US" sz="2400" dirty="0" err="1"/>
                        <a:t>ItemsSource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ItemsSource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3636">
                <a:tc>
                  <a:txBody>
                    <a:bodyPr/>
                    <a:lstStyle/>
                    <a:p>
                      <a:r>
                        <a:rPr lang="en-US" sz="2400" dirty="0" err="1"/>
                        <a:t>ItemTemplate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ItemTemplate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3636">
                <a:tc>
                  <a:txBody>
                    <a:bodyPr/>
                    <a:lstStyle/>
                    <a:p>
                      <a:r>
                        <a:rPr lang="en-US" sz="2400" dirty="0" err="1"/>
                        <a:t>DataTemplate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DataTemplate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Title 4"/>
          <p:cNvSpPr txBox="1">
            <a:spLocks/>
          </p:cNvSpPr>
          <p:nvPr/>
        </p:nvSpPr>
        <p:spPr>
          <a:xfrm>
            <a:off x="7264914" y="2595591"/>
            <a:ext cx="4328867" cy="1666819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Binding</a:t>
            </a:r>
          </a:p>
          <a:p>
            <a:r>
              <a:rPr lang="en-US"/>
              <a:t>Comparison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564" y="4850595"/>
            <a:ext cx="5992058" cy="123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80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7264914" y="2595591"/>
            <a:ext cx="4328867" cy="1666819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Platform</a:t>
            </a:r>
          </a:p>
          <a:p>
            <a:r>
              <a:rPr lang="en-US"/>
              <a:t>Customization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709" y="870613"/>
            <a:ext cx="6358584" cy="506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415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133351" y="1673501"/>
            <a:ext cx="5403450" cy="4546245"/>
          </a:xfrm>
        </p:spPr>
        <p:txBody>
          <a:bodyPr/>
          <a:lstStyle/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&lt;?</a:t>
            </a:r>
            <a:r>
              <a:rPr lang="en-US" sz="1078" dirty="0">
                <a:solidFill>
                  <a:srgbClr val="53954A"/>
                </a:solidFill>
              </a:rPr>
              <a:t>xml</a:t>
            </a:r>
            <a:r>
              <a:rPr lang="en-US" sz="1078" dirty="0">
                <a:solidFill>
                  <a:schemeClr val="tx1"/>
                </a:solidFill>
              </a:rPr>
              <a:t> </a:t>
            </a:r>
            <a:r>
              <a:rPr lang="en-US" sz="1078" dirty="0">
                <a:solidFill>
                  <a:srgbClr val="654792"/>
                </a:solidFill>
              </a:rPr>
              <a:t>version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"1.0" </a:t>
            </a:r>
            <a:r>
              <a:rPr lang="en-US" sz="1078" dirty="0">
                <a:solidFill>
                  <a:srgbClr val="654792"/>
                </a:solidFill>
              </a:rPr>
              <a:t>encoding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"UTF-8"</a:t>
            </a:r>
            <a:r>
              <a:rPr lang="en-US" sz="1078" dirty="0">
                <a:solidFill>
                  <a:schemeClr val="tx1"/>
                </a:solidFill>
              </a:rPr>
              <a:t>?&gt;</a:t>
            </a:r>
          </a:p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&lt;</a:t>
            </a:r>
            <a:r>
              <a:rPr lang="en-US" sz="1078" dirty="0" err="1">
                <a:solidFill>
                  <a:srgbClr val="53954A"/>
                </a:solidFill>
              </a:rPr>
              <a:t>TabbedPage</a:t>
            </a:r>
            <a:r>
              <a:rPr lang="en-US" sz="1078" dirty="0">
                <a:solidFill>
                  <a:schemeClr val="tx1"/>
                </a:solidFill>
              </a:rPr>
              <a:t> </a:t>
            </a:r>
            <a:r>
              <a:rPr lang="en-US" sz="1078" dirty="0" err="1">
                <a:solidFill>
                  <a:srgbClr val="654792"/>
                </a:solidFill>
              </a:rPr>
              <a:t>xmlns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"http://</a:t>
            </a:r>
            <a:r>
              <a:rPr lang="en-US" sz="1078" dirty="0" err="1">
                <a:solidFill>
                  <a:srgbClr val="D53A05"/>
                </a:solidFill>
              </a:rPr>
              <a:t>xamarin.com</a:t>
            </a:r>
            <a:r>
              <a:rPr lang="en-US" sz="1078" dirty="0">
                <a:solidFill>
                  <a:srgbClr val="D53A05"/>
                </a:solidFill>
              </a:rPr>
              <a:t>/schemas/2014/forms</a:t>
            </a:r>
            <a:r>
              <a:rPr lang="en-US" sz="1078" dirty="0">
                <a:solidFill>
                  <a:schemeClr val="tx1"/>
                </a:solidFill>
              </a:rPr>
              <a:t>"</a:t>
            </a:r>
          </a:p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            </a:t>
            </a:r>
            <a:r>
              <a:rPr lang="en-US" sz="1078" dirty="0" err="1">
                <a:solidFill>
                  <a:srgbClr val="654792"/>
                </a:solidFill>
              </a:rPr>
              <a:t>xmlns:x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"http://</a:t>
            </a:r>
            <a:r>
              <a:rPr lang="en-US" sz="1176" dirty="0" err="1">
                <a:solidFill>
                  <a:srgbClr val="D53A05"/>
                </a:solidFill>
              </a:rPr>
              <a:t>schemas.microsoft.com</a:t>
            </a:r>
            <a:r>
              <a:rPr lang="en-US" sz="1078" dirty="0">
                <a:solidFill>
                  <a:srgbClr val="D53A05"/>
                </a:solidFill>
              </a:rPr>
              <a:t>/</a:t>
            </a:r>
            <a:r>
              <a:rPr lang="en-US" sz="1078" dirty="0" err="1">
                <a:solidFill>
                  <a:srgbClr val="D53A05"/>
                </a:solidFill>
              </a:rPr>
              <a:t>winfx</a:t>
            </a:r>
            <a:r>
              <a:rPr lang="en-US" sz="1078" dirty="0">
                <a:solidFill>
                  <a:srgbClr val="D53A05"/>
                </a:solidFill>
              </a:rPr>
              <a:t>/2009/</a:t>
            </a:r>
            <a:r>
              <a:rPr lang="en-US" sz="1078" dirty="0" err="1">
                <a:solidFill>
                  <a:srgbClr val="D53A05"/>
                </a:solidFill>
              </a:rPr>
              <a:t>xaml</a:t>
            </a:r>
            <a:r>
              <a:rPr lang="en-US" sz="1078" dirty="0">
                <a:solidFill>
                  <a:srgbClr val="D53A05"/>
                </a:solidFill>
              </a:rPr>
              <a:t>"</a:t>
            </a:r>
          </a:p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           </a:t>
            </a:r>
            <a:r>
              <a:rPr lang="en-US" sz="1078" dirty="0">
                <a:solidFill>
                  <a:srgbClr val="654792"/>
                </a:solidFill>
              </a:rPr>
              <a:t> </a:t>
            </a:r>
            <a:r>
              <a:rPr lang="en-US" sz="1078" dirty="0" err="1">
                <a:solidFill>
                  <a:srgbClr val="654792"/>
                </a:solidFill>
              </a:rPr>
              <a:t>x:Class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</a:t>
            </a:r>
            <a:r>
              <a:rPr lang="en-US" sz="1078" dirty="0" err="1">
                <a:solidFill>
                  <a:srgbClr val="D53A05"/>
                </a:solidFill>
              </a:rPr>
              <a:t>MyApp.MainPage</a:t>
            </a:r>
            <a:r>
              <a:rPr lang="en-US" sz="1078" dirty="0">
                <a:solidFill>
                  <a:srgbClr val="D53A05"/>
                </a:solidFill>
              </a:rPr>
              <a:t>"</a:t>
            </a:r>
            <a:r>
              <a:rPr lang="en-US" sz="1078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&lt;</a:t>
            </a:r>
            <a:r>
              <a:rPr lang="en-US" sz="1078" dirty="0" err="1">
                <a:solidFill>
                  <a:srgbClr val="53954A"/>
                </a:solidFill>
              </a:rPr>
              <a:t>TabbedPage</a:t>
            </a:r>
            <a:r>
              <a:rPr lang="en-US" sz="1078" dirty="0" err="1">
                <a:solidFill>
                  <a:schemeClr val="tx1"/>
                </a:solidFill>
              </a:rPr>
              <a:t>.Children</a:t>
            </a:r>
            <a:r>
              <a:rPr lang="en-US" sz="1078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&lt;</a:t>
            </a:r>
            <a:r>
              <a:rPr lang="en-US" sz="1078" dirty="0" err="1">
                <a:solidFill>
                  <a:srgbClr val="53954A"/>
                </a:solidFill>
              </a:rPr>
              <a:t>ContentPage</a:t>
            </a:r>
            <a:r>
              <a:rPr lang="en-US" sz="1078" dirty="0">
                <a:solidFill>
                  <a:schemeClr val="tx1"/>
                </a:solidFill>
              </a:rPr>
              <a:t> </a:t>
            </a:r>
            <a:r>
              <a:rPr lang="en-US" sz="1078" dirty="0">
                <a:solidFill>
                  <a:srgbClr val="654792"/>
                </a:solidFill>
              </a:rPr>
              <a:t>Title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"Profile" </a:t>
            </a:r>
            <a:r>
              <a:rPr lang="en-US" sz="1078" dirty="0">
                <a:solidFill>
                  <a:srgbClr val="654792"/>
                </a:solidFill>
              </a:rPr>
              <a:t>Icon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</a:t>
            </a:r>
            <a:r>
              <a:rPr lang="en-US" sz="1078" dirty="0" err="1">
                <a:solidFill>
                  <a:srgbClr val="D53A05"/>
                </a:solidFill>
              </a:rPr>
              <a:t>Profile.png</a:t>
            </a:r>
            <a:r>
              <a:rPr lang="en-US" sz="1078" dirty="0">
                <a:solidFill>
                  <a:srgbClr val="D53A05"/>
                </a:solidFill>
              </a:rPr>
              <a:t>"</a:t>
            </a:r>
            <a:r>
              <a:rPr lang="en-US" sz="1078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    &lt;</a:t>
            </a:r>
            <a:r>
              <a:rPr lang="en-US" sz="1078" dirty="0" err="1">
                <a:solidFill>
                  <a:srgbClr val="53954A"/>
                </a:solidFill>
              </a:rPr>
              <a:t>StackLayout</a:t>
            </a:r>
            <a:r>
              <a:rPr lang="en-US" sz="1078" dirty="0">
                <a:solidFill>
                  <a:schemeClr val="tx1"/>
                </a:solidFill>
              </a:rPr>
              <a:t> </a:t>
            </a:r>
            <a:r>
              <a:rPr lang="en-US" sz="1078" dirty="0">
                <a:solidFill>
                  <a:srgbClr val="654792"/>
                </a:solidFill>
              </a:rPr>
              <a:t>Spacing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"20"</a:t>
            </a:r>
            <a:r>
              <a:rPr lang="en-US" sz="1078" dirty="0">
                <a:solidFill>
                  <a:schemeClr val="tx1"/>
                </a:solidFill>
              </a:rPr>
              <a:t> </a:t>
            </a:r>
            <a:r>
              <a:rPr lang="en-US" sz="1078" dirty="0">
                <a:solidFill>
                  <a:srgbClr val="654792"/>
                </a:solidFill>
              </a:rPr>
              <a:t>Padding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"20"</a:t>
            </a:r>
          </a:p>
          <a:p>
            <a:pPr marL="0" indent="0">
              <a:buNone/>
            </a:pPr>
            <a:r>
              <a:rPr lang="de-DE" sz="1078" dirty="0">
                <a:solidFill>
                  <a:schemeClr val="tx1"/>
                </a:solidFill>
              </a:rPr>
              <a:t>                 </a:t>
            </a:r>
            <a:r>
              <a:rPr lang="de-DE" sz="1078" dirty="0" err="1">
                <a:solidFill>
                  <a:srgbClr val="654792"/>
                </a:solidFill>
              </a:rPr>
              <a:t>VerticalOptions</a:t>
            </a:r>
            <a:r>
              <a:rPr lang="de-DE" sz="1078" dirty="0">
                <a:solidFill>
                  <a:schemeClr val="tx1"/>
                </a:solidFill>
              </a:rPr>
              <a:t>=</a:t>
            </a:r>
            <a:r>
              <a:rPr lang="de-DE" sz="1078" dirty="0">
                <a:solidFill>
                  <a:srgbClr val="D53A05"/>
                </a:solidFill>
              </a:rPr>
              <a:t>"Center"</a:t>
            </a:r>
            <a:r>
              <a:rPr lang="de-DE" sz="1078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r>
              <a:rPr lang="de-DE" sz="1078" dirty="0">
                <a:solidFill>
                  <a:schemeClr val="tx1"/>
                </a:solidFill>
              </a:rPr>
              <a:t>        &lt;</a:t>
            </a:r>
            <a:r>
              <a:rPr lang="de-DE" sz="1078" dirty="0">
                <a:solidFill>
                  <a:srgbClr val="53954A"/>
                </a:solidFill>
              </a:rPr>
              <a:t>Entry</a:t>
            </a:r>
            <a:r>
              <a:rPr lang="de-DE" sz="1078" dirty="0">
                <a:solidFill>
                  <a:schemeClr val="tx1"/>
                </a:solidFill>
              </a:rPr>
              <a:t> </a:t>
            </a:r>
            <a:r>
              <a:rPr lang="de-DE" sz="1078" dirty="0" err="1">
                <a:solidFill>
                  <a:srgbClr val="654792"/>
                </a:solidFill>
              </a:rPr>
              <a:t>Placeholder</a:t>
            </a:r>
            <a:r>
              <a:rPr lang="de-DE" sz="1078" dirty="0">
                <a:solidFill>
                  <a:schemeClr val="tx1"/>
                </a:solidFill>
              </a:rPr>
              <a:t>=</a:t>
            </a:r>
            <a:r>
              <a:rPr lang="de-DE" sz="1078" dirty="0">
                <a:solidFill>
                  <a:srgbClr val="D53A05"/>
                </a:solidFill>
              </a:rPr>
              <a:t>"Username"</a:t>
            </a:r>
          </a:p>
          <a:p>
            <a:pPr marL="0" indent="0">
              <a:buNone/>
            </a:pPr>
            <a:r>
              <a:rPr lang="da-DK" sz="1078" dirty="0">
                <a:solidFill>
                  <a:schemeClr val="tx1"/>
                </a:solidFill>
              </a:rPr>
              <a:t>               </a:t>
            </a:r>
            <a:r>
              <a:rPr lang="da-DK" sz="1078" dirty="0" err="1">
                <a:solidFill>
                  <a:srgbClr val="654792"/>
                </a:solidFill>
              </a:rPr>
              <a:t>Text</a:t>
            </a:r>
            <a:r>
              <a:rPr lang="da-DK" sz="1078" dirty="0">
                <a:solidFill>
                  <a:schemeClr val="tx1"/>
                </a:solidFill>
              </a:rPr>
              <a:t>=</a:t>
            </a:r>
            <a:r>
              <a:rPr lang="da-DK" sz="1078" dirty="0">
                <a:solidFill>
                  <a:srgbClr val="D53A05"/>
                </a:solidFill>
              </a:rPr>
              <a:t>"{Binding </a:t>
            </a:r>
            <a:r>
              <a:rPr lang="da-DK" sz="1078" dirty="0" err="1">
                <a:solidFill>
                  <a:srgbClr val="D53A05"/>
                </a:solidFill>
              </a:rPr>
              <a:t>Username</a:t>
            </a:r>
            <a:r>
              <a:rPr lang="da-DK" sz="1078" dirty="0">
                <a:solidFill>
                  <a:srgbClr val="D53A05"/>
                </a:solidFill>
              </a:rPr>
              <a:t>}"</a:t>
            </a:r>
            <a:r>
              <a:rPr lang="da-DK" sz="1078" dirty="0">
                <a:solidFill>
                  <a:schemeClr val="tx1"/>
                </a:solidFill>
              </a:rPr>
              <a:t>/&gt;</a:t>
            </a:r>
          </a:p>
          <a:p>
            <a:pPr marL="0" indent="0">
              <a:buNone/>
            </a:pPr>
            <a:r>
              <a:rPr lang="da-DK" sz="1078" dirty="0">
                <a:solidFill>
                  <a:schemeClr val="tx1"/>
                </a:solidFill>
              </a:rPr>
              <a:t>        &lt;</a:t>
            </a:r>
            <a:r>
              <a:rPr lang="da-DK" sz="1078" dirty="0" err="1">
                <a:solidFill>
                  <a:srgbClr val="53954A"/>
                </a:solidFill>
              </a:rPr>
              <a:t>Entry</a:t>
            </a:r>
            <a:r>
              <a:rPr lang="da-DK" sz="1078" dirty="0">
                <a:solidFill>
                  <a:srgbClr val="53954A"/>
                </a:solidFill>
              </a:rPr>
              <a:t> </a:t>
            </a:r>
            <a:r>
              <a:rPr lang="da-DK" sz="1078" dirty="0">
                <a:solidFill>
                  <a:srgbClr val="654792"/>
                </a:solidFill>
              </a:rPr>
              <a:t>Placeholder</a:t>
            </a:r>
            <a:r>
              <a:rPr lang="da-DK" sz="1078" dirty="0">
                <a:solidFill>
                  <a:schemeClr val="tx1"/>
                </a:solidFill>
              </a:rPr>
              <a:t>=</a:t>
            </a:r>
            <a:r>
              <a:rPr lang="da-DK" sz="1078" dirty="0">
                <a:solidFill>
                  <a:srgbClr val="D53A05"/>
                </a:solidFill>
              </a:rPr>
              <a:t>"Password"</a:t>
            </a:r>
          </a:p>
          <a:p>
            <a:pPr marL="0" indent="0">
              <a:buNone/>
            </a:pPr>
            <a:r>
              <a:rPr lang="nl-NL" sz="1078" dirty="0">
                <a:solidFill>
                  <a:schemeClr val="tx1"/>
                </a:solidFill>
              </a:rPr>
              <a:t>               </a:t>
            </a:r>
            <a:r>
              <a:rPr lang="nl-NL" sz="1078" dirty="0" err="1">
                <a:solidFill>
                  <a:srgbClr val="654792"/>
                </a:solidFill>
              </a:rPr>
              <a:t>Text</a:t>
            </a:r>
            <a:r>
              <a:rPr lang="nl-NL" sz="1078" dirty="0">
                <a:solidFill>
                  <a:schemeClr val="tx1"/>
                </a:solidFill>
              </a:rPr>
              <a:t>=</a:t>
            </a:r>
            <a:r>
              <a:rPr lang="nl-NL" sz="1078" dirty="0">
                <a:solidFill>
                  <a:srgbClr val="D53A05"/>
                </a:solidFill>
              </a:rPr>
              <a:t>"{Binding Password}"</a:t>
            </a:r>
          </a:p>
          <a:p>
            <a:pPr marL="0" indent="0">
              <a:buNone/>
            </a:pPr>
            <a:r>
              <a:rPr lang="nl-NL" sz="1078" dirty="0">
                <a:solidFill>
                  <a:schemeClr val="tx1"/>
                </a:solidFill>
              </a:rPr>
              <a:t>               </a:t>
            </a:r>
            <a:r>
              <a:rPr lang="nl-NL" sz="1078" dirty="0" err="1">
                <a:solidFill>
                  <a:srgbClr val="654792"/>
                </a:solidFill>
              </a:rPr>
              <a:t>IsPassword</a:t>
            </a:r>
            <a:r>
              <a:rPr lang="nl-NL" sz="1078" dirty="0">
                <a:solidFill>
                  <a:schemeClr val="tx1"/>
                </a:solidFill>
              </a:rPr>
              <a:t>=</a:t>
            </a:r>
            <a:r>
              <a:rPr lang="nl-NL" sz="1078" dirty="0">
                <a:solidFill>
                  <a:srgbClr val="D53A05"/>
                </a:solidFill>
              </a:rPr>
              <a:t>"</a:t>
            </a:r>
            <a:r>
              <a:rPr lang="nl-NL" sz="1078" dirty="0" err="1">
                <a:solidFill>
                  <a:srgbClr val="D53A05"/>
                </a:solidFill>
              </a:rPr>
              <a:t>true</a:t>
            </a:r>
            <a:r>
              <a:rPr lang="nl-NL" sz="1078" dirty="0">
                <a:solidFill>
                  <a:srgbClr val="D53A05"/>
                </a:solidFill>
              </a:rPr>
              <a:t>"</a:t>
            </a:r>
            <a:r>
              <a:rPr lang="nl-NL" sz="1078" dirty="0">
                <a:solidFill>
                  <a:schemeClr val="tx1"/>
                </a:solidFill>
              </a:rPr>
              <a:t>/&gt;</a:t>
            </a:r>
          </a:p>
          <a:p>
            <a:pPr marL="0" indent="0">
              <a:buNone/>
            </a:pPr>
            <a:r>
              <a:rPr lang="nl-NL" sz="1078" dirty="0">
                <a:solidFill>
                  <a:schemeClr val="tx1"/>
                </a:solidFill>
              </a:rPr>
              <a:t>        &lt;</a:t>
            </a:r>
            <a:r>
              <a:rPr lang="nl-NL" sz="1078" dirty="0">
                <a:solidFill>
                  <a:srgbClr val="53954A"/>
                </a:solidFill>
              </a:rPr>
              <a:t>Button</a:t>
            </a:r>
            <a:r>
              <a:rPr lang="nl-NL" sz="1078" dirty="0">
                <a:solidFill>
                  <a:schemeClr val="tx1"/>
                </a:solidFill>
              </a:rPr>
              <a:t> </a:t>
            </a:r>
            <a:r>
              <a:rPr lang="nl-NL" sz="1078" dirty="0" err="1">
                <a:solidFill>
                  <a:srgbClr val="654792"/>
                </a:solidFill>
              </a:rPr>
              <a:t>Text</a:t>
            </a:r>
            <a:r>
              <a:rPr lang="nl-NL" sz="1078" dirty="0">
                <a:solidFill>
                  <a:schemeClr val="tx1"/>
                </a:solidFill>
              </a:rPr>
              <a:t>=</a:t>
            </a:r>
            <a:r>
              <a:rPr lang="nl-NL" sz="1078" dirty="0">
                <a:solidFill>
                  <a:srgbClr val="D53A05"/>
                </a:solidFill>
              </a:rPr>
              <a:t>"Login" </a:t>
            </a:r>
            <a:r>
              <a:rPr lang="nl-NL" sz="1078" dirty="0" err="1">
                <a:solidFill>
                  <a:srgbClr val="654792"/>
                </a:solidFill>
              </a:rPr>
              <a:t>TextColor</a:t>
            </a:r>
            <a:r>
              <a:rPr lang="nl-NL" sz="1078" dirty="0">
                <a:solidFill>
                  <a:schemeClr val="tx1"/>
                </a:solidFill>
              </a:rPr>
              <a:t>=</a:t>
            </a:r>
            <a:r>
              <a:rPr lang="nl-NL" sz="1078" dirty="0">
                <a:solidFill>
                  <a:srgbClr val="D53A05"/>
                </a:solidFill>
              </a:rPr>
              <a:t>"White"</a:t>
            </a:r>
          </a:p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                </a:t>
            </a:r>
            <a:r>
              <a:rPr lang="en-US" sz="1078" dirty="0" err="1">
                <a:solidFill>
                  <a:srgbClr val="654792"/>
                </a:solidFill>
              </a:rPr>
              <a:t>BackgroundColor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"#77D065"</a:t>
            </a:r>
          </a:p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                </a:t>
            </a:r>
            <a:r>
              <a:rPr lang="en-US" sz="1078" dirty="0">
                <a:solidFill>
                  <a:srgbClr val="654792"/>
                </a:solidFill>
              </a:rPr>
              <a:t>Command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"{Binding </a:t>
            </a:r>
            <a:r>
              <a:rPr lang="en-US" sz="1078" dirty="0" err="1">
                <a:solidFill>
                  <a:srgbClr val="D53A05"/>
                </a:solidFill>
              </a:rPr>
              <a:t>LoginCommand</a:t>
            </a:r>
            <a:r>
              <a:rPr lang="en-US" sz="1078" dirty="0">
                <a:solidFill>
                  <a:srgbClr val="D53A05"/>
                </a:solidFill>
              </a:rPr>
              <a:t>}"</a:t>
            </a:r>
            <a:r>
              <a:rPr lang="en-US" sz="1078" dirty="0">
                <a:solidFill>
                  <a:schemeClr val="tx1"/>
                </a:solidFill>
              </a:rPr>
              <a:t>/&gt;</a:t>
            </a:r>
          </a:p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    &lt;/</a:t>
            </a:r>
            <a:r>
              <a:rPr lang="en-US" sz="1078" dirty="0" err="1">
                <a:solidFill>
                  <a:srgbClr val="53954A"/>
                </a:solidFill>
              </a:rPr>
              <a:t>StackLayout</a:t>
            </a:r>
            <a:r>
              <a:rPr lang="en-US" sz="1078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&lt;/</a:t>
            </a:r>
            <a:r>
              <a:rPr lang="en-US" sz="1078" dirty="0" err="1">
                <a:solidFill>
                  <a:srgbClr val="53954A"/>
                </a:solidFill>
              </a:rPr>
              <a:t>ContentPage</a:t>
            </a:r>
            <a:r>
              <a:rPr lang="en-US" sz="1078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r>
              <a:rPr lang="en-US" sz="1078" dirty="0">
                <a:solidFill>
                  <a:schemeClr val="tx1"/>
                </a:solidFill>
              </a:rPr>
              <a:t>&lt;</a:t>
            </a:r>
            <a:r>
              <a:rPr lang="en-US" sz="1078" dirty="0" err="1">
                <a:solidFill>
                  <a:srgbClr val="53954A"/>
                </a:solidFill>
              </a:rPr>
              <a:t>ContentPage</a:t>
            </a:r>
            <a:r>
              <a:rPr lang="en-US" sz="1078" dirty="0">
                <a:solidFill>
                  <a:srgbClr val="53954A"/>
                </a:solidFill>
              </a:rPr>
              <a:t> </a:t>
            </a:r>
            <a:r>
              <a:rPr lang="en-US" sz="1078" dirty="0">
                <a:solidFill>
                  <a:srgbClr val="654792"/>
                </a:solidFill>
              </a:rPr>
              <a:t>Title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"Settings" </a:t>
            </a:r>
            <a:r>
              <a:rPr lang="en-US" sz="1078" dirty="0">
                <a:solidFill>
                  <a:srgbClr val="654792"/>
                </a:solidFill>
              </a:rPr>
              <a:t>Icon</a:t>
            </a:r>
            <a:r>
              <a:rPr lang="en-US" sz="1078" dirty="0">
                <a:solidFill>
                  <a:schemeClr val="tx1"/>
                </a:solidFill>
              </a:rPr>
              <a:t>=</a:t>
            </a:r>
            <a:r>
              <a:rPr lang="en-US" sz="1078" dirty="0">
                <a:solidFill>
                  <a:srgbClr val="D53A05"/>
                </a:solidFill>
              </a:rPr>
              <a:t>"</a:t>
            </a:r>
            <a:r>
              <a:rPr lang="en-US" sz="1078" dirty="0" err="1">
                <a:solidFill>
                  <a:srgbClr val="D53A05"/>
                </a:solidFill>
              </a:rPr>
              <a:t>Settings.png</a:t>
            </a:r>
            <a:r>
              <a:rPr lang="en-US" sz="1078" dirty="0">
                <a:solidFill>
                  <a:srgbClr val="D53A05"/>
                </a:solidFill>
              </a:rPr>
              <a:t>"</a:t>
            </a:r>
            <a:r>
              <a:rPr lang="en-US" sz="1078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r>
              <a:rPr lang="fi-FI" sz="1078" dirty="0">
                <a:solidFill>
                  <a:srgbClr val="848684"/>
                </a:solidFill>
              </a:rPr>
              <a:t>    &lt;!-- </a:t>
            </a:r>
            <a:r>
              <a:rPr lang="fi-FI" sz="1078" dirty="0" err="1">
                <a:solidFill>
                  <a:srgbClr val="848684"/>
                </a:solidFill>
              </a:rPr>
              <a:t>Settings</a:t>
            </a:r>
            <a:r>
              <a:rPr lang="fi-FI" sz="1078" dirty="0">
                <a:solidFill>
                  <a:srgbClr val="848684"/>
                </a:solidFill>
              </a:rPr>
              <a:t> --&gt;</a:t>
            </a:r>
          </a:p>
          <a:p>
            <a:pPr marL="0" indent="0">
              <a:buNone/>
            </a:pPr>
            <a:r>
              <a:rPr lang="fi-FI" sz="1078" dirty="0">
                <a:solidFill>
                  <a:schemeClr val="tx1"/>
                </a:solidFill>
              </a:rPr>
              <a:t>&lt;/</a:t>
            </a:r>
            <a:r>
              <a:rPr lang="fi-FI" sz="1078" dirty="0" err="1">
                <a:solidFill>
                  <a:srgbClr val="53954A"/>
                </a:solidFill>
              </a:rPr>
              <a:t>ContentPage</a:t>
            </a:r>
            <a:r>
              <a:rPr lang="fi-FI" sz="1078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r>
              <a:rPr lang="fi-FI" sz="1078" dirty="0">
                <a:solidFill>
                  <a:schemeClr val="tx1"/>
                </a:solidFill>
              </a:rPr>
              <a:t>&lt;/</a:t>
            </a:r>
            <a:r>
              <a:rPr lang="fi-FI" sz="1078" dirty="0">
                <a:solidFill>
                  <a:srgbClr val="53954A"/>
                </a:solidFill>
              </a:rPr>
              <a:t>TabbedPage</a:t>
            </a:r>
            <a:r>
              <a:rPr lang="fi-FI" sz="1078" dirty="0">
                <a:solidFill>
                  <a:schemeClr val="tx1"/>
                </a:solidFill>
              </a:rPr>
              <a:t>.Children&gt;</a:t>
            </a:r>
          </a:p>
          <a:p>
            <a:pPr marL="0" indent="0">
              <a:buNone/>
            </a:pPr>
            <a:r>
              <a:rPr lang="fi-FI" sz="1078">
                <a:solidFill>
                  <a:schemeClr val="tx1"/>
                </a:solidFill>
              </a:rPr>
              <a:t>&lt;/</a:t>
            </a:r>
            <a:r>
              <a:rPr lang="fi-FI" sz="1078">
                <a:solidFill>
                  <a:srgbClr val="53954A"/>
                </a:solidFill>
              </a:rPr>
              <a:t>TabbedPage</a:t>
            </a:r>
            <a:r>
              <a:rPr lang="fi-FI" sz="1078">
                <a:solidFill>
                  <a:schemeClr val="tx1"/>
                </a:solidFill>
              </a:rPr>
              <a:t>&gt;</a:t>
            </a:r>
            <a:endParaRPr lang="en-US" sz="1078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1078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Native UI from shared code</a:t>
            </a:r>
          </a:p>
        </p:txBody>
      </p:sp>
      <p:sp>
        <p:nvSpPr>
          <p:cNvPr id="15" name="Left Brace 14"/>
          <p:cNvSpPr/>
          <p:nvPr/>
        </p:nvSpPr>
        <p:spPr>
          <a:xfrm>
            <a:off x="5776960" y="1519429"/>
            <a:ext cx="236557" cy="4507025"/>
          </a:xfrm>
          <a:prstGeom prst="leftBrace">
            <a:avLst>
              <a:gd name="adj1" fmla="val 56668"/>
              <a:gd name="adj2" fmla="val 50000"/>
            </a:avLst>
          </a:prstGeom>
          <a:ln w="19050" cap="rnd">
            <a:solidFill>
              <a:schemeClr val="bg2">
                <a:lumMod val="65000"/>
              </a:schemeClr>
            </a:solidFill>
            <a:round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765">
              <a:ln w="38100" cmpd="sng">
                <a:solidFill>
                  <a:srgbClr val="000000"/>
                </a:solidFill>
                <a:prstDash val="dash"/>
              </a:ln>
            </a:endParaRPr>
          </a:p>
        </p:txBody>
      </p:sp>
      <p:pic>
        <p:nvPicPr>
          <p:cNvPr id="1026" name="Picture 2" descr="https://www.xamstatic.com/dist/images/pages/forms/example-app-tjdLiOY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26" y="1884067"/>
            <a:ext cx="5447600" cy="348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71601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5" y="2029384"/>
            <a:ext cx="4277104" cy="2799232"/>
          </a:xfrm>
        </p:spPr>
        <p:txBody>
          <a:bodyPr/>
          <a:lstStyle/>
          <a:p>
            <a:r>
              <a:rPr lang="en-US" dirty="0" err="1"/>
              <a:t>Xamarin.Forms</a:t>
            </a:r>
            <a:br>
              <a:rPr lang="en-US"/>
            </a:br>
            <a:br>
              <a:rPr lang="en-US" dirty="0"/>
            </a:br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05666515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29384"/>
            <a:ext cx="9990015" cy="2799232"/>
          </a:xfrm>
        </p:spPr>
        <p:txBody>
          <a:bodyPr/>
          <a:lstStyle/>
          <a:p>
            <a:r>
              <a:rPr lang="en-US" dirty="0"/>
              <a:t>What’s new?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Xamarin.Forms</a:t>
            </a:r>
            <a:r>
              <a:rPr lang="en-US" dirty="0"/>
              <a:t> 2.0!</a:t>
            </a:r>
          </a:p>
        </p:txBody>
      </p:sp>
    </p:spTree>
    <p:extLst>
      <p:ext uri="{BB962C8B-B14F-4D97-AF65-F5344CB8AC3E}">
        <p14:creationId xmlns:p14="http://schemas.microsoft.com/office/powerpoint/2010/main" val="373799235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181225"/>
            <a:ext cx="12192000" cy="1824038"/>
          </a:xfrm>
        </p:spPr>
        <p:txBody>
          <a:bodyPr/>
          <a:lstStyle/>
          <a:p>
            <a:pPr algn="ctr"/>
            <a:r>
              <a:rPr lang="en-US" sz="5883" dirty="0" err="1">
                <a:solidFill>
                  <a:srgbClr val="2DB1DD"/>
                </a:solidFill>
              </a:rPr>
              <a:t>Xamarin.Forms</a:t>
            </a:r>
            <a:br>
              <a:rPr lang="en-US" sz="5883" dirty="0">
                <a:solidFill>
                  <a:srgbClr val="2DB1DD"/>
                </a:solidFill>
              </a:rPr>
            </a:br>
            <a:r>
              <a:rPr lang="en-US" sz="5883" dirty="0">
                <a:solidFill>
                  <a:srgbClr val="2DB1DD"/>
                </a:solidFill>
              </a:rPr>
              <a:t>is Open Source!</a:t>
            </a:r>
            <a:endParaRPr lang="en-US" sz="5883" dirty="0"/>
          </a:p>
        </p:txBody>
      </p:sp>
      <p:sp>
        <p:nvSpPr>
          <p:cNvPr id="3" name="Text Placeholder 2"/>
          <p:cNvSpPr txBox="1">
            <a:spLocks/>
          </p:cNvSpPr>
          <p:nvPr/>
        </p:nvSpPr>
        <p:spPr>
          <a:xfrm>
            <a:off x="3844433" y="5833125"/>
            <a:ext cx="4503134" cy="438150"/>
          </a:xfrm>
          <a:prstGeom prst="rect">
            <a:avLst/>
          </a:prstGeom>
        </p:spPr>
        <p:txBody>
          <a:bodyPr vert="horz" lIns="45720" tIns="22860" rIns="45720" bIns="2286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5000" b="0" i="0" kern="1200">
                <a:solidFill>
                  <a:srgbClr val="32414E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93738" indent="-6937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tabLst/>
              <a:defRPr sz="5000" b="0" i="0" kern="1200">
                <a:solidFill>
                  <a:srgbClr val="32414E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389063" indent="-6746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.AppleSystemUIFont" charset="0"/>
              <a:buChar char="–"/>
              <a:tabLst/>
              <a:defRPr sz="5000" b="0" i="0" kern="1200">
                <a:solidFill>
                  <a:srgbClr val="32414E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2063750" indent="-6556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tabLst/>
              <a:defRPr sz="5000" b="0" i="0" kern="1200">
                <a:solidFill>
                  <a:srgbClr val="32414E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698750" indent="-635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tabLst/>
              <a:defRPr sz="5000" b="0" i="0" kern="1200">
                <a:solidFill>
                  <a:srgbClr val="32414E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dirty="0" err="1">
                <a:solidFill>
                  <a:schemeClr val="tx1"/>
                </a:solidFill>
                <a:latin typeface="+mn-lt"/>
              </a:rPr>
              <a:t>open.xamarin.com</a:t>
            </a:r>
            <a:endParaRPr lang="en-US" sz="36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93904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29384"/>
            <a:ext cx="7185855" cy="2799232"/>
          </a:xfrm>
        </p:spPr>
        <p:txBody>
          <a:bodyPr/>
          <a:lstStyle/>
          <a:p>
            <a:r>
              <a:rPr lang="en-US" dirty="0"/>
              <a:t>Performance</a:t>
            </a:r>
            <a:br>
              <a:rPr lang="en-US" dirty="0"/>
            </a:br>
            <a:r>
              <a:rPr lang="en-US" dirty="0" err="1"/>
              <a:t>Performance</a:t>
            </a:r>
            <a:br>
              <a:rPr lang="en-US" dirty="0"/>
            </a:br>
            <a:r>
              <a:rPr lang="en-US" dirty="0" err="1"/>
              <a:t>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13023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ListView</a:t>
            </a:r>
            <a:r>
              <a:rPr lang="en-US" dirty="0"/>
              <a:t> </a:t>
            </a:r>
            <a:r>
              <a:rPr lang="en-US" dirty="0" err="1"/>
              <a:t>CachingStrategy</a:t>
            </a:r>
            <a:endParaRPr lang="en-US" dirty="0"/>
          </a:p>
        </p:txBody>
      </p:sp>
      <p:pic>
        <p:nvPicPr>
          <p:cNvPr id="8" name="Picture 7" descr="Screen Shot 2016-03-07 at 5.13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5148" y="1447187"/>
            <a:ext cx="8557180" cy="3234673"/>
          </a:xfrm>
          <a:prstGeom prst="rect">
            <a:avLst/>
          </a:prstGeom>
        </p:spPr>
      </p:pic>
      <p:sp>
        <p:nvSpPr>
          <p:cNvPr id="9" name="Text Placeholder 18"/>
          <p:cNvSpPr txBox="1">
            <a:spLocks/>
          </p:cNvSpPr>
          <p:nvPr/>
        </p:nvSpPr>
        <p:spPr>
          <a:xfrm>
            <a:off x="631642" y="4939872"/>
            <a:ext cx="11467594" cy="1917142"/>
          </a:xfrm>
          <a:prstGeom prst="rect">
            <a:avLst/>
          </a:prstGeom>
        </p:spPr>
        <p:txBody>
          <a:bodyPr vert="horz" wrap="square" lIns="286856" tIns="179284" rIns="286856" bIns="179284" rtlCol="0">
            <a:no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kumimoji="0" lang="en-US" sz="24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32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✓ Improves scrolling performance</a:t>
            </a:r>
          </a:p>
          <a:p>
            <a:pPr marL="0" indent="0"/>
            <a:r>
              <a:rPr lang="en-US" sz="32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✓ Old behavior is currently the default (but likely to change)</a:t>
            </a:r>
          </a:p>
          <a:p>
            <a:pPr marL="0" indent="0"/>
            <a:endParaRPr lang="en-US" sz="3200" dirty="0">
              <a:solidFill>
                <a:schemeClr val="tx1"/>
              </a:solidFill>
              <a:latin typeface="Segoe UI" charset="0"/>
              <a:ea typeface="Segoe UI" charset="0"/>
              <a:cs typeface="Segoe UI" charset="0"/>
            </a:endParaRPr>
          </a:p>
          <a:p>
            <a:pPr marL="0" indent="0"/>
            <a:endParaRPr lang="en-US" sz="3200" dirty="0">
              <a:solidFill>
                <a:schemeClr val="tx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21597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XAML Compilation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914399" y="1353420"/>
            <a:ext cx="10749309" cy="4780195"/>
            <a:chOff x="837288" y="2849977"/>
            <a:chExt cx="21885384" cy="9230259"/>
          </a:xfrm>
        </p:grpSpPr>
        <p:sp>
          <p:nvSpPr>
            <p:cNvPr id="4" name="Text Placeholder 2"/>
            <p:cNvSpPr txBox="1">
              <a:spLocks/>
            </p:cNvSpPr>
            <p:nvPr/>
          </p:nvSpPr>
          <p:spPr>
            <a:xfrm>
              <a:off x="2642175" y="2849977"/>
              <a:ext cx="4918300" cy="3551765"/>
            </a:xfrm>
            <a:prstGeom prst="rect">
              <a:avLst/>
            </a:prstGeom>
          </p:spPr>
          <p:txBody>
            <a:bodyPr vert="horz" wrap="square" lIns="286856" tIns="179285" rIns="286856" bIns="179285" rtlCol="0">
              <a:spAutoFit/>
            </a:bodyPr>
            <a:lstStyle>
              <a:lvl1pPr marL="0" marR="0" indent="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4000" kern="1200" spc="0" baseline="0">
                  <a:gradFill>
                    <a:gsLst>
                      <a:gs pos="1250">
                        <a:schemeClr val="tx2"/>
                      </a:gs>
                      <a:gs pos="99000">
                        <a:schemeClr val="tx2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0" marR="0" indent="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Tx/>
                <a:buNone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228600" marR="0" indent="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457200" marR="0" indent="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685800" marR="0" indent="0" algn="l" defTabSz="932742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None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5040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412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783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4155" indent="-233186" algn="l" defTabSz="932742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4800" dirty="0">
                  <a:solidFill>
                    <a:schemeClr val="tx1"/>
                  </a:solidFill>
                </a:rPr>
                <a:t>XAML</a:t>
              </a:r>
            </a:p>
            <a:p>
              <a:pPr algn="ctr"/>
              <a:endParaRPr lang="en-US" sz="4800" dirty="0">
                <a:solidFill>
                  <a:schemeClr val="tx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837288" y="8650852"/>
              <a:ext cx="21885384" cy="342938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91440" rIns="0" bIns="9144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828298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200" dirty="0"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</a:rPr>
                <a:t>Runtime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837288" y="4915744"/>
              <a:ext cx="21885382" cy="3436295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91440" rIns="0" bIns="9144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828298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200" dirty="0"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</a:rPr>
                <a:t>Compile-time</a:t>
              </a:r>
            </a:p>
          </p:txBody>
        </p:sp>
        <p:sp>
          <p:nvSpPr>
            <p:cNvPr id="7" name="Rounded Rectangle 6"/>
            <p:cNvSpPr/>
            <p:nvPr/>
          </p:nvSpPr>
          <p:spPr bwMode="auto">
            <a:xfrm>
              <a:off x="1136095" y="9019227"/>
              <a:ext cx="6797241" cy="2167006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91440" rIns="0" bIns="9144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828298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800" dirty="0">
                  <a:solidFill>
                    <a:schemeClr val="tx1"/>
                  </a:solidFill>
                </a:rPr>
                <a:t>Parsed and inflated</a:t>
              </a:r>
            </a:p>
          </p:txBody>
        </p:sp>
        <p:sp>
          <p:nvSpPr>
            <p:cNvPr id="8" name="Rounded Rectangle 7"/>
            <p:cNvSpPr/>
            <p:nvPr/>
          </p:nvSpPr>
          <p:spPr bwMode="auto">
            <a:xfrm>
              <a:off x="15757874" y="5802730"/>
              <a:ext cx="6593609" cy="2141014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91440" rIns="0" bIns="9144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828298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800" dirty="0">
                  <a:solidFill>
                    <a:schemeClr val="tx1"/>
                  </a:solidFill>
                </a:rPr>
                <a:t>Parsed &amp; turned into IL</a:t>
              </a:r>
            </a:p>
          </p:txBody>
        </p:sp>
        <p:sp>
          <p:nvSpPr>
            <p:cNvPr id="9" name="Down Arrow 8"/>
            <p:cNvSpPr/>
            <p:nvPr/>
          </p:nvSpPr>
          <p:spPr bwMode="auto">
            <a:xfrm>
              <a:off x="17084986" y="8650851"/>
              <a:ext cx="2465168" cy="2646239"/>
            </a:xfrm>
            <a:prstGeom prst="downArrow">
              <a:avLst/>
            </a:prstGeom>
            <a:solidFill>
              <a:schemeClr val="accent5">
                <a:alpha val="60000"/>
              </a:schemeClr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91440" rIns="0" bIns="9144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828298" fontAlgn="base">
                <a:spcBef>
                  <a:spcPct val="0"/>
                </a:spcBef>
                <a:spcAft>
                  <a:spcPct val="0"/>
                </a:spcAft>
              </a:pPr>
              <a:endParaRPr lang="en-US" sz="3921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" name="Down Arrow 9"/>
            <p:cNvSpPr/>
            <p:nvPr/>
          </p:nvSpPr>
          <p:spPr bwMode="auto">
            <a:xfrm>
              <a:off x="3694642" y="5612227"/>
              <a:ext cx="2465168" cy="2739815"/>
            </a:xfrm>
            <a:prstGeom prst="downArrow">
              <a:avLst/>
            </a:prstGeom>
            <a:solidFill>
              <a:schemeClr val="accent5">
                <a:alpha val="60000"/>
              </a:schemeClr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91440" rIns="0" bIns="9144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828298" fontAlgn="base">
                <a:spcBef>
                  <a:spcPct val="0"/>
                </a:spcBef>
                <a:spcAft>
                  <a:spcPct val="0"/>
                </a:spcAft>
              </a:pPr>
              <a:endParaRPr lang="en-US" sz="3921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12" name="Text Placeholder 2"/>
          <p:cNvSpPr txBox="1">
            <a:spLocks/>
          </p:cNvSpPr>
          <p:nvPr/>
        </p:nvSpPr>
        <p:spPr>
          <a:xfrm>
            <a:off x="8384148" y="1353420"/>
            <a:ext cx="2893452" cy="1839399"/>
          </a:xfrm>
          <a:prstGeom prst="rect">
            <a:avLst/>
          </a:prstGeom>
        </p:spPr>
        <p:txBody>
          <a:bodyPr vert="horz" wrap="square" lIns="286856" tIns="179285" rIns="286856" bIns="179285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dirty="0">
                <a:solidFill>
                  <a:schemeClr val="tx1"/>
                </a:solidFill>
              </a:rPr>
              <a:t>XAMLC</a:t>
            </a:r>
          </a:p>
          <a:p>
            <a:pPr algn="ctr"/>
            <a:endParaRPr lang="en-US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5894112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  <p:sp>
        <p:nvSpPr>
          <p:cNvPr id="9" name="Text Placeholder 18"/>
          <p:cNvSpPr txBox="1">
            <a:spLocks/>
          </p:cNvSpPr>
          <p:nvPr/>
        </p:nvSpPr>
        <p:spPr>
          <a:xfrm>
            <a:off x="363363" y="1308776"/>
            <a:ext cx="11467594" cy="1917142"/>
          </a:xfrm>
          <a:prstGeom prst="rect">
            <a:avLst/>
          </a:prstGeom>
        </p:spPr>
        <p:txBody>
          <a:bodyPr vert="horz" wrap="square" lIns="286856" tIns="179284" rIns="286856" bIns="179284" rtlCol="0">
            <a:no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kumimoji="0" lang="en-US" sz="24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48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✓ Faster Loading</a:t>
            </a:r>
          </a:p>
          <a:p>
            <a:pPr marL="0" indent="0"/>
            <a:r>
              <a:rPr lang="en-US" sz="48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✓ Smaller App Size</a:t>
            </a:r>
          </a:p>
          <a:p>
            <a:pPr marL="0" indent="0"/>
            <a:r>
              <a:rPr lang="en-US" sz="48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✓ See XAML errors at build time</a:t>
            </a:r>
          </a:p>
          <a:p>
            <a:pPr marL="0" indent="0"/>
            <a:endParaRPr lang="en-US" sz="4800" dirty="0">
              <a:solidFill>
                <a:schemeClr val="tx1"/>
              </a:solidFill>
              <a:latin typeface="Segoe UI" charset="0"/>
              <a:ea typeface="Segoe UI" charset="0"/>
              <a:cs typeface="Segoe UI" charset="0"/>
            </a:endParaRPr>
          </a:p>
          <a:p>
            <a:pPr marL="0" indent="0"/>
            <a:endParaRPr lang="en-US" sz="4800" dirty="0">
              <a:solidFill>
                <a:schemeClr val="tx1"/>
              </a:solidFill>
              <a:latin typeface="Segoe UI" charset="0"/>
              <a:ea typeface="Segoe UI" charset="0"/>
              <a:cs typeface="Segoe UI" charset="0"/>
            </a:endParaRPr>
          </a:p>
          <a:p>
            <a:pPr marL="0" indent="0"/>
            <a:endParaRPr lang="en-US" sz="4800" dirty="0">
              <a:solidFill>
                <a:schemeClr val="tx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524697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Cross-Platform Native User Interfaces</a:t>
            </a:r>
            <a:br>
              <a:rPr lang="en-US" dirty="0"/>
            </a:br>
            <a:r>
              <a:rPr lang="en-US" dirty="0"/>
              <a:t>with </a:t>
            </a:r>
            <a:r>
              <a:rPr lang="en-US" dirty="0" err="1"/>
              <a:t>Xamarin.Forms</a:t>
            </a:r>
            <a:endParaRPr lang="en-US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1066800" y="5089972"/>
            <a:ext cx="8962384" cy="1197315"/>
          </a:xfrm>
          <a:prstGeom prst="rect">
            <a:avLst/>
          </a:prstGeom>
        </p:spPr>
        <p:txBody>
          <a:bodyPr/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Zeze Lazo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Senior Developer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@zezelazo</a:t>
            </a:r>
          </a:p>
        </p:txBody>
      </p:sp>
    </p:spTree>
    <p:extLst>
      <p:ext uri="{BB962C8B-B14F-4D97-AF65-F5344CB8AC3E}">
        <p14:creationId xmlns:p14="http://schemas.microsoft.com/office/powerpoint/2010/main" val="7794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29384"/>
            <a:ext cx="7185855" cy="2799232"/>
          </a:xfrm>
        </p:spPr>
        <p:txBody>
          <a:bodyPr/>
          <a:lstStyle/>
          <a:p>
            <a:r>
              <a:rPr lang="en-US" dirty="0"/>
              <a:t>Design &amp; Controls</a:t>
            </a:r>
          </a:p>
        </p:txBody>
      </p:sp>
    </p:spTree>
    <p:extLst>
      <p:ext uri="{BB962C8B-B14F-4D97-AF65-F5344CB8AC3E}">
        <p14:creationId xmlns:p14="http://schemas.microsoft.com/office/powerpoint/2010/main" val="1766695249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Templates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53223" y="863600"/>
            <a:ext cx="6309064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766180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CarouselView</a:t>
            </a:r>
            <a:endParaRPr lang="en-US" dirty="0"/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667544" y="1377156"/>
            <a:ext cx="5428456" cy="471614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5000" b="0" i="0" kern="1200">
                <a:solidFill>
                  <a:srgbClr val="32414E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693738" indent="-6937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tabLst/>
              <a:defRPr sz="5000" b="0" i="0" kern="1200">
                <a:solidFill>
                  <a:srgbClr val="32414E"/>
                </a:solidFill>
                <a:latin typeface="Segoe UI" charset="0"/>
                <a:ea typeface="Segoe UI" charset="0"/>
                <a:cs typeface="Segoe UI" charset="0"/>
              </a:defRPr>
            </a:lvl2pPr>
            <a:lvl3pPr marL="1389063" indent="-6746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.AppleSystemUIFont" charset="0"/>
              <a:buChar char="–"/>
              <a:tabLst/>
              <a:defRPr sz="5000" b="0" i="0" kern="1200">
                <a:solidFill>
                  <a:srgbClr val="32414E"/>
                </a:solidFill>
                <a:latin typeface="Segoe UI" charset="0"/>
                <a:ea typeface="Segoe UI" charset="0"/>
                <a:cs typeface="Segoe UI" charset="0"/>
              </a:defRPr>
            </a:lvl3pPr>
            <a:lvl4pPr marL="2063750" indent="-6556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tabLst/>
              <a:defRPr sz="5000" b="0" i="0" kern="1200">
                <a:solidFill>
                  <a:srgbClr val="32414E"/>
                </a:solidFill>
                <a:latin typeface="Segoe UI" charset="0"/>
                <a:ea typeface="Segoe UI" charset="0"/>
                <a:cs typeface="Segoe UI" charset="0"/>
              </a:defRPr>
            </a:lvl4pPr>
            <a:lvl5pPr marL="2698750" indent="-635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tabLst/>
              <a:defRPr sz="5000" b="0" i="0" kern="1200">
                <a:solidFill>
                  <a:srgbClr val="32414E"/>
                </a:solidFill>
                <a:latin typeface="Segoe UI" charset="0"/>
                <a:ea typeface="Segoe UI" charset="0"/>
                <a:cs typeface="Segoe U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charset="0"/>
              <a:buChar char="•"/>
            </a:pPr>
            <a:r>
              <a:rPr lang="en-US" sz="4000" dirty="0">
                <a:solidFill>
                  <a:schemeClr val="tx1"/>
                </a:solidFill>
              </a:rPr>
              <a:t>Embeddable Carousel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4000" dirty="0" err="1">
                <a:solidFill>
                  <a:schemeClr val="tx1"/>
                </a:solidFill>
              </a:rPr>
              <a:t>ItemTemplate</a:t>
            </a:r>
            <a:r>
              <a:rPr lang="en-US" sz="4000" dirty="0">
                <a:solidFill>
                  <a:schemeClr val="tx1"/>
                </a:solidFill>
              </a:rPr>
              <a:t> &amp; </a:t>
            </a:r>
            <a:r>
              <a:rPr lang="en-US" sz="4000" dirty="0" err="1">
                <a:solidFill>
                  <a:schemeClr val="tx1"/>
                </a:solidFill>
              </a:rPr>
              <a:t>DataTemplates</a:t>
            </a:r>
            <a:endParaRPr lang="en-US" sz="4000" dirty="0">
              <a:solidFill>
                <a:schemeClr val="tx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4000" dirty="0">
                <a:solidFill>
                  <a:schemeClr val="tx1"/>
                </a:solidFill>
              </a:rPr>
              <a:t>Highly customizable &amp; Virtualized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8937" y="1193292"/>
            <a:ext cx="4722231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2104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I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5" name="Text Placeholder 18"/>
          <p:cNvSpPr txBox="1">
            <a:spLocks/>
          </p:cNvSpPr>
          <p:nvPr/>
        </p:nvSpPr>
        <p:spPr>
          <a:xfrm>
            <a:off x="667512" y="1180084"/>
            <a:ext cx="10123569" cy="4967716"/>
          </a:xfrm>
          <a:prstGeom prst="rect">
            <a:avLst/>
          </a:prstGeom>
        </p:spPr>
        <p:txBody>
          <a:bodyPr vert="horz" wrap="square" lIns="143428" tIns="89642" rIns="143428" bIns="89642" rtlCol="0">
            <a:no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kumimoji="0" lang="en-US" sz="24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33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✓ Custom renderer “lite”</a:t>
            </a:r>
          </a:p>
          <a:p>
            <a:pPr marL="0" indent="0"/>
            <a:r>
              <a:rPr lang="en-US" sz="33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✓ Change properties on the native control</a:t>
            </a:r>
          </a:p>
          <a:p>
            <a:pPr marL="0" indent="0"/>
            <a:r>
              <a:rPr lang="en-US" sz="33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✓ Optional</a:t>
            </a:r>
          </a:p>
          <a:p>
            <a:pPr marL="0" indent="0"/>
            <a:r>
              <a:rPr lang="en-US" sz="33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✓ “</a:t>
            </a:r>
            <a:r>
              <a:rPr lang="en-US" sz="3300" dirty="0" err="1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stringly</a:t>
            </a:r>
            <a:r>
              <a:rPr lang="en-US" sz="33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-typed”</a:t>
            </a:r>
          </a:p>
          <a:p>
            <a:pPr marL="0" indent="0"/>
            <a:endParaRPr lang="en-US" sz="3300" dirty="0">
              <a:solidFill>
                <a:schemeClr val="tx1"/>
              </a:solidFill>
              <a:latin typeface="Segoe UI" charset="0"/>
              <a:ea typeface="Segoe UI" charset="0"/>
              <a:cs typeface="Segoe UI" charset="0"/>
            </a:endParaRPr>
          </a:p>
          <a:p>
            <a:pPr marL="0" indent="0"/>
            <a:r>
              <a:rPr lang="en-US" sz="3300" b="1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X</a:t>
            </a:r>
            <a:r>
              <a:rPr lang="en-US" sz="33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  </a:t>
            </a:r>
            <a:r>
              <a:rPr lang="en-US" sz="3300" i="1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No methods or events</a:t>
            </a:r>
          </a:p>
          <a:p>
            <a:pPr marL="0" indent="0"/>
            <a:r>
              <a:rPr lang="en-US" sz="3300" b="1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X</a:t>
            </a:r>
            <a:r>
              <a:rPr lang="en-US" sz="3300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  </a:t>
            </a:r>
            <a:r>
              <a:rPr lang="en-US" sz="3300" i="1" dirty="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rPr>
              <a:t>No replacing the control</a:t>
            </a:r>
          </a:p>
          <a:p>
            <a:pPr marL="0" indent="0"/>
            <a:endParaRPr lang="en-US" sz="3300" dirty="0">
              <a:solidFill>
                <a:schemeClr val="tx1"/>
              </a:solidFill>
              <a:latin typeface="Segoe UI" charset="0"/>
              <a:ea typeface="Segoe UI" charset="0"/>
              <a:cs typeface="Segoe UI" charset="0"/>
            </a:endParaRPr>
          </a:p>
          <a:p>
            <a:pPr marL="0" indent="0"/>
            <a:endParaRPr lang="en-US" sz="3300" dirty="0">
              <a:solidFill>
                <a:schemeClr val="tx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58706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II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14221" y="1358257"/>
            <a:ext cx="120714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Consolas"/>
                <a:cs typeface="Consolas"/>
              </a:rPr>
              <a:t>entry.Effects.Add</a:t>
            </a:r>
            <a:r>
              <a:rPr lang="en-US" sz="2400" dirty="0">
                <a:latin typeface="Consolas"/>
                <a:cs typeface="Consolas"/>
              </a:rPr>
              <a:t> (</a:t>
            </a:r>
            <a:r>
              <a:rPr lang="en-US" sz="2400" dirty="0" err="1">
                <a:latin typeface="Consolas"/>
                <a:cs typeface="Consolas"/>
              </a:rPr>
              <a:t>Effect.Resolve</a:t>
            </a:r>
            <a:r>
              <a:rPr lang="en-US" sz="2400" dirty="0">
                <a:latin typeface="Consolas"/>
                <a:cs typeface="Consolas"/>
              </a:rPr>
              <a:t>("</a:t>
            </a:r>
            <a:r>
              <a:rPr lang="en-US" sz="2400" dirty="0" err="1">
                <a:latin typeface="Consolas"/>
                <a:cs typeface="Consolas"/>
              </a:rPr>
              <a:t>Xamarin.BorderEffect</a:t>
            </a:r>
            <a:r>
              <a:rPr lang="en-US" sz="2400" dirty="0">
                <a:latin typeface="Consolas"/>
                <a:cs typeface="Consolas"/>
              </a:rPr>
              <a:t>"));</a:t>
            </a:r>
            <a:br>
              <a:rPr lang="en-US" sz="2400" dirty="0">
                <a:latin typeface="Consolas"/>
                <a:cs typeface="Consolas"/>
              </a:rPr>
            </a:br>
            <a:endParaRPr lang="en-US" sz="2400" dirty="0">
              <a:latin typeface="Consolas"/>
              <a:cs typeface="Consolas"/>
            </a:endParaRPr>
          </a:p>
        </p:txBody>
      </p:sp>
      <p:pic>
        <p:nvPicPr>
          <p:cNvPr id="5" name="Picture 4" descr="Screen Shot 2016-03-07 at 5.12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5939" y="2143087"/>
            <a:ext cx="6647970" cy="444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190193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90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36575" y="288925"/>
            <a:ext cx="11655425" cy="90011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Native Embedding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12" y="1484840"/>
            <a:ext cx="10845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913280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Native Embedding</a:t>
            </a:r>
          </a:p>
        </p:txBody>
      </p:sp>
      <p:pic>
        <p:nvPicPr>
          <p:cNvPr id="4" name="Nativ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20050" y="455084"/>
            <a:ext cx="3543300" cy="5905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575" y="1869821"/>
            <a:ext cx="7400394" cy="340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2952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5" y="2029384"/>
            <a:ext cx="9747500" cy="2799232"/>
          </a:xfrm>
        </p:spPr>
        <p:txBody>
          <a:bodyPr/>
          <a:lstStyle/>
          <a:p>
            <a:r>
              <a:rPr lang="en-US" dirty="0"/>
              <a:t>Xamarin.Forms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Demo </a:t>
            </a:r>
            <a:br>
              <a:rPr lang="en-US" dirty="0"/>
            </a:br>
            <a:r>
              <a:rPr lang="en-US" dirty="0"/>
              <a:t>  </a:t>
            </a:r>
            <a:r>
              <a:rPr lang="en-US" sz="2400" dirty="0"/>
              <a:t>Styles- Triggers </a:t>
            </a:r>
            <a:r>
              <a:rPr lang="mr-IN" sz="2400" dirty="0"/>
              <a:t>–</a:t>
            </a:r>
            <a:r>
              <a:rPr lang="en-US" sz="2400" dirty="0"/>
              <a:t> Animation - Effects </a:t>
            </a:r>
            <a:r>
              <a:rPr lang="mr-IN" sz="2400" dirty="0"/>
              <a:t>–</a:t>
            </a:r>
            <a:r>
              <a:rPr lang="en-US" sz="2400" dirty="0"/>
              <a:t> </a:t>
            </a:r>
            <a:r>
              <a:rPr lang="en-US" sz="2400" dirty="0" err="1"/>
              <a:t>NativeViews</a:t>
            </a:r>
            <a:r>
              <a:rPr lang="en-US" sz="2400" dirty="0"/>
              <a:t> with Native Bindings </a:t>
            </a:r>
          </a:p>
        </p:txBody>
      </p:sp>
    </p:spTree>
    <p:extLst>
      <p:ext uri="{BB962C8B-B14F-4D97-AF65-F5344CB8AC3E}">
        <p14:creationId xmlns:p14="http://schemas.microsoft.com/office/powerpoint/2010/main" val="433459890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29384"/>
            <a:ext cx="7185855" cy="2799232"/>
          </a:xfrm>
        </p:spPr>
        <p:txBody>
          <a:bodyPr/>
          <a:lstStyle/>
          <a:p>
            <a:r>
              <a:rPr lang="en-US" dirty="0"/>
              <a:t>So much more</a:t>
            </a:r>
          </a:p>
        </p:txBody>
      </p:sp>
    </p:spTree>
    <p:extLst>
      <p:ext uri="{BB962C8B-B14F-4D97-AF65-F5344CB8AC3E}">
        <p14:creationId xmlns:p14="http://schemas.microsoft.com/office/powerpoint/2010/main" val="39930199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XAML Previewer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5370" y="1193292"/>
            <a:ext cx="14606336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24494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1689738" y="5284101"/>
            <a:ext cx="8814844" cy="1106457"/>
          </a:xfrm>
        </p:spPr>
        <p:txBody>
          <a:bodyPr/>
          <a:lstStyle/>
          <a:p>
            <a:pPr marL="0" indent="0" algn="ctr">
              <a:spcAft>
                <a:spcPts val="588"/>
              </a:spcAft>
              <a:buNone/>
            </a:pPr>
            <a:r>
              <a:rPr lang="en-US" sz="2745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Build native UIs for iOS, Android, and Windows </a:t>
            </a:r>
          </a:p>
          <a:p>
            <a:pPr marL="0" indent="0" algn="ctr">
              <a:spcAft>
                <a:spcPts val="588"/>
              </a:spcAft>
              <a:buNone/>
            </a:pPr>
            <a:r>
              <a:rPr lang="en-US" sz="2745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from a single, shared C# codebase.</a:t>
            </a:r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269240" y="366216"/>
            <a:ext cx="11655840" cy="899537"/>
          </a:xfrm>
        </p:spPr>
        <p:txBody>
          <a:bodyPr/>
          <a:lstStyle/>
          <a:p>
            <a:pPr algn="ctr"/>
            <a:r>
              <a:rPr lang="en-US" dirty="0"/>
              <a:t>Meet </a:t>
            </a:r>
            <a:r>
              <a:rPr lang="en-US" dirty="0" err="1"/>
              <a:t>Xamarin.Forms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711" y="1628577"/>
            <a:ext cx="8616577" cy="360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596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536641"/>
            <a:ext cx="12589329" cy="72803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38213" y="50800"/>
            <a:ext cx="11253787" cy="1143000"/>
          </a:xfrm>
        </p:spPr>
        <p:txBody>
          <a:bodyPr/>
          <a:lstStyle/>
          <a:p>
            <a:r>
              <a:rPr lang="en-US" dirty="0"/>
              <a:t>URL Navigation</a:t>
            </a:r>
          </a:p>
        </p:txBody>
      </p:sp>
    </p:spTree>
    <p:extLst>
      <p:ext uri="{BB962C8B-B14F-4D97-AF65-F5344CB8AC3E}">
        <p14:creationId xmlns:p14="http://schemas.microsoft.com/office/powerpoint/2010/main" val="4080419078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DataPages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6114"/>
            <a:ext cx="12192000" cy="466577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044168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https://</a:t>
            </a:r>
            <a:r>
              <a:rPr lang="en-US" sz="2000" dirty="0" err="1"/>
              <a:t>developer.xamarin.com</a:t>
            </a:r>
            <a:r>
              <a:rPr lang="en-US" sz="2000" dirty="0"/>
              <a:t>/guides/</a:t>
            </a:r>
            <a:r>
              <a:rPr lang="en-US" sz="2000" dirty="0" err="1"/>
              <a:t>xamarin</a:t>
            </a:r>
            <a:r>
              <a:rPr lang="en-US" sz="2000" dirty="0"/>
              <a:t>-forms/</a:t>
            </a:r>
            <a:r>
              <a:rPr lang="en-US" sz="2000" dirty="0" err="1"/>
              <a:t>datapages</a:t>
            </a:r>
            <a:r>
              <a:rPr lang="en-US" sz="2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499591188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2715"/>
            <a:ext cx="12192000" cy="467797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069568"/>
            <a:ext cx="1219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https://</a:t>
            </a:r>
            <a:r>
              <a:rPr lang="en-US" sz="2400" dirty="0" err="1"/>
              <a:t>developer.xamarin.com</a:t>
            </a:r>
            <a:r>
              <a:rPr lang="en-US" sz="2400" dirty="0"/>
              <a:t>/guides/</a:t>
            </a:r>
            <a:r>
              <a:rPr lang="en-US" sz="2400" dirty="0" err="1"/>
              <a:t>xamarin</a:t>
            </a:r>
            <a:r>
              <a:rPr lang="en-US" sz="2400" dirty="0"/>
              <a:t>-forms/themes/</a:t>
            </a:r>
          </a:p>
        </p:txBody>
      </p:sp>
    </p:spTree>
    <p:extLst>
      <p:ext uri="{BB962C8B-B14F-4D97-AF65-F5344CB8AC3E}">
        <p14:creationId xmlns:p14="http://schemas.microsoft.com/office/powerpoint/2010/main" val="32526240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Xamarin + </a:t>
            </a:r>
            <a:r>
              <a:rPr lang="en-US" dirty="0" err="1"/>
              <a:t>Xamarin.Forms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99919" y="5167871"/>
            <a:ext cx="4503134" cy="969188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549" dirty="0">
                <a:solidFill>
                  <a:schemeClr val="tx1"/>
                </a:solidFill>
                <a:latin typeface="+mn-lt"/>
              </a:rPr>
              <a:t>Traditional Xamarin Approach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8881" y="5167871"/>
            <a:ext cx="4494575" cy="969188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549" dirty="0">
                <a:solidFill>
                  <a:schemeClr val="tx1"/>
                </a:solidFill>
                <a:latin typeface="+mn-lt"/>
              </a:rPr>
              <a:t>With </a:t>
            </a:r>
            <a:r>
              <a:rPr lang="en-US" sz="2549" dirty="0" err="1">
                <a:solidFill>
                  <a:schemeClr val="tx1"/>
                </a:solidFill>
                <a:latin typeface="+mn-lt"/>
              </a:rPr>
              <a:t>Xamarin.Forms</a:t>
            </a:r>
            <a:r>
              <a:rPr lang="en-US" sz="2549" dirty="0">
                <a:solidFill>
                  <a:schemeClr val="tx1"/>
                </a:solidFill>
                <a:latin typeface="+mn-lt"/>
              </a:rPr>
              <a:t>:</a:t>
            </a:r>
            <a:br>
              <a:rPr lang="en-US" sz="2549" dirty="0">
                <a:solidFill>
                  <a:schemeClr val="tx1"/>
                </a:solidFill>
                <a:latin typeface="+mn-lt"/>
              </a:rPr>
            </a:br>
            <a:r>
              <a:rPr lang="en-US" sz="2549" dirty="0">
                <a:solidFill>
                  <a:schemeClr val="tx1"/>
                </a:solidFill>
              </a:rPr>
              <a:t>More code-sharing, all native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999919" y="2481430"/>
            <a:ext cx="4503134" cy="2536546"/>
            <a:chOff x="2819400" y="2021408"/>
            <a:chExt cx="5994400" cy="3325292"/>
          </a:xfrm>
        </p:grpSpPr>
        <p:sp>
          <p:nvSpPr>
            <p:cNvPr id="26" name="Rectangle 25"/>
            <p:cNvSpPr/>
            <p:nvPr/>
          </p:nvSpPr>
          <p:spPr bwMode="auto">
            <a:xfrm>
              <a:off x="2819400" y="2108200"/>
              <a:ext cx="1981200" cy="457200"/>
            </a:xfrm>
            <a:prstGeom prst="rect">
              <a:avLst/>
            </a:prstGeom>
            <a:solidFill>
              <a:srgbClr val="9570D5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819400" y="2588312"/>
              <a:ext cx="5994400" cy="2758388"/>
            </a:xfrm>
            <a:prstGeom prst="rect">
              <a:avLst/>
            </a:prstGeom>
            <a:solidFill>
              <a:schemeClr val="accent2">
                <a:lumMod val="50000"/>
                <a:alpha val="49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832102" y="2021411"/>
              <a:ext cx="1968499" cy="62181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iOS C# UI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4826000" y="2108200"/>
              <a:ext cx="1981200" cy="457200"/>
            </a:xfrm>
            <a:prstGeom prst="rect">
              <a:avLst/>
            </a:prstGeom>
            <a:solidFill>
              <a:srgbClr val="66B1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6832600" y="2108200"/>
              <a:ext cx="1981200" cy="457200"/>
            </a:xfrm>
            <a:prstGeom prst="rect">
              <a:avLst/>
            </a:prstGeom>
            <a:solidFill>
              <a:srgbClr val="00BBF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solidFill>
                    <a:srgbClr val="00BBF1"/>
                  </a:soli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845301" y="2021410"/>
              <a:ext cx="1968499" cy="62181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Windows C# UI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626797" y="2021408"/>
              <a:ext cx="2353425" cy="62181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chemeClr val="bg1"/>
                  </a:solidFill>
                </a:rPr>
                <a:t>Android C# UI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344639" y="1803013"/>
            <a:ext cx="3722653" cy="615789"/>
            <a:chOff x="1371601" y="1838670"/>
            <a:chExt cx="3797300" cy="628137"/>
          </a:xfrm>
        </p:grpSpPr>
        <p:grpSp>
          <p:nvGrpSpPr>
            <p:cNvPr id="46" name="Group 45"/>
            <p:cNvGrpSpPr/>
            <p:nvPr/>
          </p:nvGrpSpPr>
          <p:grpSpPr>
            <a:xfrm>
              <a:off x="1371601" y="1841014"/>
              <a:ext cx="625793" cy="625793"/>
              <a:chOff x="2057400" y="2654300"/>
              <a:chExt cx="1028700" cy="1028700"/>
            </a:xfrm>
          </p:grpSpPr>
          <p:sp>
            <p:nvSpPr>
              <p:cNvPr id="47" name="Oval 46"/>
              <p:cNvSpPr/>
              <p:nvPr/>
            </p:nvSpPr>
            <p:spPr bwMode="auto">
              <a:xfrm>
                <a:off x="2057400" y="2654300"/>
                <a:ext cx="1028700" cy="1028700"/>
              </a:xfrm>
              <a:prstGeom prst="ellipse">
                <a:avLst/>
              </a:prstGeom>
              <a:solidFill>
                <a:srgbClr val="9570D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89642" tIns="89642" rIns="33620" bIns="33620" rtlCol="0" anchor="b" anchorCtr="0"/>
              <a:lstStyle/>
              <a:p>
                <a:pPr algn="ctr" defTabSz="914038"/>
                <a:endPara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48" name="Picture 47" descr="Apple_logo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319103" y="2866641"/>
                <a:ext cx="468070" cy="523137"/>
              </a:xfrm>
              <a:prstGeom prst="rect">
                <a:avLst/>
              </a:prstGeom>
            </p:spPr>
          </p:pic>
        </p:grpSp>
        <p:grpSp>
          <p:nvGrpSpPr>
            <p:cNvPr id="49" name="Group 48"/>
            <p:cNvGrpSpPr/>
            <p:nvPr/>
          </p:nvGrpSpPr>
          <p:grpSpPr>
            <a:xfrm>
              <a:off x="2991123" y="1838670"/>
              <a:ext cx="625793" cy="625793"/>
              <a:chOff x="3810000" y="3073400"/>
              <a:chExt cx="1028700" cy="1028700"/>
            </a:xfrm>
          </p:grpSpPr>
          <p:sp>
            <p:nvSpPr>
              <p:cNvPr id="50" name="Oval 49"/>
              <p:cNvSpPr/>
              <p:nvPr/>
            </p:nvSpPr>
            <p:spPr bwMode="auto">
              <a:xfrm>
                <a:off x="3810000" y="3073400"/>
                <a:ext cx="1028700" cy="1028700"/>
              </a:xfrm>
              <a:prstGeom prst="ellipse">
                <a:avLst/>
              </a:prstGeom>
              <a:solidFill>
                <a:srgbClr val="66B11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89642" tIns="89642" rIns="33620" bIns="33620" rtlCol="0" anchor="b" anchorCtr="0"/>
              <a:lstStyle/>
              <a:p>
                <a:pPr algn="ctr" defTabSz="914038"/>
                <a:endPara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51" name="Picture 50" descr="Android_logo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097337" y="3331368"/>
                <a:ext cx="434974" cy="500220"/>
              </a:xfrm>
              <a:prstGeom prst="rect">
                <a:avLst/>
              </a:prstGeom>
            </p:spPr>
          </p:pic>
        </p:grpSp>
        <p:grpSp>
          <p:nvGrpSpPr>
            <p:cNvPr id="52" name="Group 51"/>
            <p:cNvGrpSpPr/>
            <p:nvPr/>
          </p:nvGrpSpPr>
          <p:grpSpPr>
            <a:xfrm>
              <a:off x="4543108" y="1838670"/>
              <a:ext cx="625793" cy="625793"/>
              <a:chOff x="6083300" y="3073400"/>
              <a:chExt cx="1028700" cy="1028700"/>
            </a:xfrm>
          </p:grpSpPr>
          <p:sp>
            <p:nvSpPr>
              <p:cNvPr id="53" name="Oval 52"/>
              <p:cNvSpPr/>
              <p:nvPr/>
            </p:nvSpPr>
            <p:spPr bwMode="auto">
              <a:xfrm>
                <a:off x="6083300" y="3073400"/>
                <a:ext cx="1028700" cy="1028700"/>
              </a:xfrm>
              <a:prstGeom prst="ellipse">
                <a:avLst/>
              </a:prstGeom>
              <a:solidFill>
                <a:srgbClr val="00BBF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89642" tIns="89642" rIns="33620" bIns="33620" rtlCol="0" anchor="b" anchorCtr="0"/>
              <a:lstStyle/>
              <a:p>
                <a:pPr algn="ctr" defTabSz="914038"/>
                <a:endPara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54" name="Picture 53" descr="Windows_logo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365885" y="3365500"/>
                <a:ext cx="466044" cy="434974"/>
              </a:xfrm>
              <a:prstGeom prst="rect">
                <a:avLst/>
              </a:prstGeom>
            </p:spPr>
          </p:pic>
        </p:grpSp>
      </p:grpSp>
      <p:grpSp>
        <p:nvGrpSpPr>
          <p:cNvPr id="8" name="Group 7"/>
          <p:cNvGrpSpPr/>
          <p:nvPr/>
        </p:nvGrpSpPr>
        <p:grpSpPr>
          <a:xfrm>
            <a:off x="6540323" y="1803013"/>
            <a:ext cx="4503134" cy="3202514"/>
            <a:chOff x="6671469" y="1838670"/>
            <a:chExt cx="4593431" cy="3266731"/>
          </a:xfrm>
        </p:grpSpPr>
        <p:sp>
          <p:nvSpPr>
            <p:cNvPr id="35" name="Rectangle 34"/>
            <p:cNvSpPr/>
            <p:nvPr/>
          </p:nvSpPr>
          <p:spPr bwMode="auto">
            <a:xfrm>
              <a:off x="6671469" y="2585525"/>
              <a:ext cx="1518168" cy="68775"/>
            </a:xfrm>
            <a:prstGeom prst="rect">
              <a:avLst/>
            </a:prstGeom>
            <a:solidFill>
              <a:srgbClr val="9570D5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6671469" y="3378200"/>
              <a:ext cx="4593431" cy="1727201"/>
            </a:xfrm>
            <a:prstGeom prst="rect">
              <a:avLst/>
            </a:prstGeom>
            <a:solidFill>
              <a:schemeClr val="accent2">
                <a:lumMod val="50000"/>
                <a:alpha val="49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8209101" y="2585525"/>
              <a:ext cx="1518168" cy="68775"/>
            </a:xfrm>
            <a:prstGeom prst="rect">
              <a:avLst/>
            </a:prstGeom>
            <a:solidFill>
              <a:srgbClr val="66B1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9746732" y="2585525"/>
              <a:ext cx="1518168" cy="68775"/>
            </a:xfrm>
            <a:prstGeom prst="rect">
              <a:avLst/>
            </a:prstGeom>
            <a:solidFill>
              <a:srgbClr val="00BBF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solidFill>
                    <a:srgbClr val="00BBF1"/>
                  </a:soli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681202" y="3791323"/>
              <a:ext cx="4583698" cy="69557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549" dirty="0">
                  <a:solidFill>
                    <a:schemeClr val="bg1"/>
                  </a:solidFill>
                  <a:latin typeface="+mj-lt"/>
                </a:rPr>
                <a:t>Shared C# Backend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6671469" y="2667001"/>
              <a:ext cx="4593431" cy="69849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7073901" y="1838670"/>
              <a:ext cx="3797300" cy="628137"/>
              <a:chOff x="1371601" y="1838670"/>
              <a:chExt cx="3797300" cy="628137"/>
            </a:xfrm>
          </p:grpSpPr>
          <p:grpSp>
            <p:nvGrpSpPr>
              <p:cNvPr id="56" name="Group 55"/>
              <p:cNvGrpSpPr/>
              <p:nvPr/>
            </p:nvGrpSpPr>
            <p:grpSpPr>
              <a:xfrm>
                <a:off x="1371601" y="1841014"/>
                <a:ext cx="625793" cy="625793"/>
                <a:chOff x="2057400" y="2654300"/>
                <a:chExt cx="1028700" cy="1028700"/>
              </a:xfrm>
            </p:grpSpPr>
            <p:sp>
              <p:nvSpPr>
                <p:cNvPr id="63" name="Oval 62"/>
                <p:cNvSpPr/>
                <p:nvPr/>
              </p:nvSpPr>
              <p:spPr bwMode="auto">
                <a:xfrm>
                  <a:off x="2057400" y="2654300"/>
                  <a:ext cx="1028700" cy="1028700"/>
                </a:xfrm>
                <a:prstGeom prst="ellipse">
                  <a:avLst/>
                </a:prstGeom>
                <a:solidFill>
                  <a:srgbClr val="9570D5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lIns="89642" tIns="89642" rIns="33620" bIns="33620" rtlCol="0" anchor="b" anchorCtr="0"/>
                <a:lstStyle/>
                <a:p>
                  <a:pPr algn="ctr" defTabSz="914038"/>
                  <a:endParaRPr lang="en-US" sz="784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64" name="Picture 63" descr="Apple_logo.pdf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19103" y="2866641"/>
                  <a:ext cx="468070" cy="523137"/>
                </a:xfrm>
                <a:prstGeom prst="rect">
                  <a:avLst/>
                </a:prstGeom>
              </p:spPr>
            </p:pic>
          </p:grpSp>
          <p:grpSp>
            <p:nvGrpSpPr>
              <p:cNvPr id="57" name="Group 56"/>
              <p:cNvGrpSpPr/>
              <p:nvPr/>
            </p:nvGrpSpPr>
            <p:grpSpPr>
              <a:xfrm>
                <a:off x="2991123" y="1838670"/>
                <a:ext cx="625793" cy="625793"/>
                <a:chOff x="3810000" y="3073400"/>
                <a:chExt cx="1028700" cy="1028700"/>
              </a:xfrm>
            </p:grpSpPr>
            <p:sp>
              <p:nvSpPr>
                <p:cNvPr id="61" name="Oval 60"/>
                <p:cNvSpPr/>
                <p:nvPr/>
              </p:nvSpPr>
              <p:spPr bwMode="auto">
                <a:xfrm>
                  <a:off x="3810000" y="3073400"/>
                  <a:ext cx="1028700" cy="1028700"/>
                </a:xfrm>
                <a:prstGeom prst="ellipse">
                  <a:avLst/>
                </a:prstGeom>
                <a:solidFill>
                  <a:srgbClr val="66B11F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lIns="89642" tIns="89642" rIns="33620" bIns="33620" rtlCol="0" anchor="b" anchorCtr="0"/>
                <a:lstStyle/>
                <a:p>
                  <a:pPr algn="ctr" defTabSz="914038"/>
                  <a:endParaRPr lang="en-US" sz="784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62" name="Picture 61" descr="Android_logo.pdf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97337" y="3331368"/>
                  <a:ext cx="434974" cy="500220"/>
                </a:xfrm>
                <a:prstGeom prst="rect">
                  <a:avLst/>
                </a:prstGeom>
              </p:spPr>
            </p:pic>
          </p:grpSp>
          <p:grpSp>
            <p:nvGrpSpPr>
              <p:cNvPr id="58" name="Group 57"/>
              <p:cNvGrpSpPr/>
              <p:nvPr/>
            </p:nvGrpSpPr>
            <p:grpSpPr>
              <a:xfrm>
                <a:off x="4543108" y="1838670"/>
                <a:ext cx="625793" cy="625793"/>
                <a:chOff x="6083300" y="3073400"/>
                <a:chExt cx="1028700" cy="1028700"/>
              </a:xfrm>
            </p:grpSpPr>
            <p:sp>
              <p:nvSpPr>
                <p:cNvPr id="59" name="Oval 58"/>
                <p:cNvSpPr/>
                <p:nvPr/>
              </p:nvSpPr>
              <p:spPr bwMode="auto">
                <a:xfrm>
                  <a:off x="6083300" y="3073400"/>
                  <a:ext cx="1028700" cy="1028700"/>
                </a:xfrm>
                <a:prstGeom prst="ellipse">
                  <a:avLst/>
                </a:prstGeom>
                <a:solidFill>
                  <a:srgbClr val="00BBF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lIns="89642" tIns="89642" rIns="33620" bIns="33620" rtlCol="0" anchor="b" anchorCtr="0"/>
                <a:lstStyle/>
                <a:p>
                  <a:pPr algn="ctr" defTabSz="914038"/>
                  <a:endParaRPr lang="en-US" sz="784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60" name="Picture 59" descr="Windows_logo.pdf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65885" y="3365500"/>
                  <a:ext cx="466044" cy="434974"/>
                </a:xfrm>
                <a:prstGeom prst="rect">
                  <a:avLst/>
                </a:prstGeom>
              </p:spPr>
            </p:pic>
          </p:grpSp>
        </p:grpSp>
        <p:sp>
          <p:nvSpPr>
            <p:cNvPr id="66" name="TextBox 65"/>
            <p:cNvSpPr txBox="1"/>
            <p:nvPr/>
          </p:nvSpPr>
          <p:spPr>
            <a:xfrm>
              <a:off x="6681202" y="2597523"/>
              <a:ext cx="4583698" cy="787908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137" dirty="0">
                  <a:solidFill>
                    <a:schemeClr val="bg1"/>
                  </a:solidFill>
                </a:rPr>
                <a:t>Shared UI Code</a:t>
              </a:r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1009461" y="3518076"/>
            <a:ext cx="4493592" cy="681901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r>
              <a:rPr lang="en-US" sz="2549" dirty="0">
                <a:solidFill>
                  <a:schemeClr val="bg1"/>
                </a:solidFill>
                <a:latin typeface="+mj-lt"/>
              </a:rPr>
              <a:t>Shared C# Backend</a:t>
            </a:r>
          </a:p>
        </p:txBody>
      </p:sp>
    </p:spTree>
    <p:extLst>
      <p:ext uri="{BB962C8B-B14F-4D97-AF65-F5344CB8AC3E}">
        <p14:creationId xmlns:p14="http://schemas.microsoft.com/office/powerpoint/2010/main" val="13475842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included</a:t>
            </a:r>
          </a:p>
        </p:txBody>
      </p:sp>
      <p:sp>
        <p:nvSpPr>
          <p:cNvPr id="10" name="Text Placeholder 18"/>
          <p:cNvSpPr txBox="1">
            <a:spLocks/>
          </p:cNvSpPr>
          <p:nvPr/>
        </p:nvSpPr>
        <p:spPr>
          <a:xfrm>
            <a:off x="5859443" y="1939239"/>
            <a:ext cx="5545074" cy="3983333"/>
          </a:xfrm>
          <a:prstGeom prst="rect">
            <a:avLst/>
          </a:prstGeom>
        </p:spPr>
        <p:txBody>
          <a:bodyPr vert="horz" wrap="square" lIns="143428" tIns="89642" rIns="143428" bIns="89642" rtlCol="0">
            <a:no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kumimoji="0" lang="en-US" sz="2400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2745" dirty="0">
                <a:solidFill>
                  <a:srgbClr val="6FBD23"/>
                </a:solidFill>
              </a:rPr>
              <a:t>✓  </a:t>
            </a:r>
            <a:r>
              <a:rPr lang="en-US" sz="2745" dirty="0">
                <a:solidFill>
                  <a:schemeClr val="tx1"/>
                </a:solidFill>
                <a:latin typeface="+mj-lt"/>
              </a:rPr>
              <a:t>40+ Pages, layouts, and controls</a:t>
            </a:r>
          </a:p>
          <a:p>
            <a:pPr marL="0" indent="0"/>
            <a:r>
              <a:rPr lang="en-US" sz="2745" dirty="0">
                <a:solidFill>
                  <a:schemeClr val="tx1"/>
                </a:solidFill>
                <a:latin typeface="+mj-lt"/>
              </a:rPr>
              <a:t>      </a:t>
            </a:r>
            <a:r>
              <a:rPr lang="en-US" sz="2353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(Build from code behind or XAML)</a:t>
            </a:r>
          </a:p>
          <a:p>
            <a:pPr marL="0" indent="0">
              <a:lnSpc>
                <a:spcPct val="110000"/>
              </a:lnSpc>
            </a:pPr>
            <a:r>
              <a:rPr lang="en-US" sz="2745" dirty="0">
                <a:solidFill>
                  <a:srgbClr val="6FBD23"/>
                </a:solidFill>
              </a:rPr>
              <a:t>✓  </a:t>
            </a:r>
            <a:r>
              <a:rPr lang="en-US" sz="2745" dirty="0">
                <a:solidFill>
                  <a:schemeClr val="tx1"/>
                </a:solidFill>
                <a:latin typeface="+mj-lt"/>
              </a:rPr>
              <a:t>Two-way data binding</a:t>
            </a:r>
          </a:p>
          <a:p>
            <a:pPr marL="0" indent="0">
              <a:lnSpc>
                <a:spcPct val="110000"/>
              </a:lnSpc>
            </a:pPr>
            <a:r>
              <a:rPr lang="en-US" sz="2745" dirty="0">
                <a:solidFill>
                  <a:srgbClr val="6FBD23"/>
                </a:solidFill>
              </a:rPr>
              <a:t>✓  </a:t>
            </a:r>
            <a:r>
              <a:rPr lang="en-US" sz="2745" dirty="0">
                <a:solidFill>
                  <a:schemeClr val="tx1"/>
                </a:solidFill>
                <a:latin typeface="+mj-lt"/>
              </a:rPr>
              <a:t>Navigation</a:t>
            </a:r>
          </a:p>
          <a:p>
            <a:pPr marL="0" indent="0">
              <a:lnSpc>
                <a:spcPct val="110000"/>
              </a:lnSpc>
            </a:pPr>
            <a:r>
              <a:rPr lang="en-US" sz="2745" dirty="0">
                <a:solidFill>
                  <a:srgbClr val="6FBD23"/>
                </a:solidFill>
              </a:rPr>
              <a:t>✓  </a:t>
            </a:r>
            <a:r>
              <a:rPr lang="en-US" sz="2745" dirty="0">
                <a:solidFill>
                  <a:schemeClr val="tx1"/>
                </a:solidFill>
                <a:latin typeface="+mj-lt"/>
              </a:rPr>
              <a:t>Animation API</a:t>
            </a:r>
          </a:p>
          <a:p>
            <a:pPr marL="0" indent="0">
              <a:lnSpc>
                <a:spcPct val="110000"/>
              </a:lnSpc>
            </a:pPr>
            <a:r>
              <a:rPr lang="en-US" sz="2745" dirty="0">
                <a:solidFill>
                  <a:srgbClr val="6FBD23"/>
                </a:solidFill>
              </a:rPr>
              <a:t>✓  </a:t>
            </a:r>
            <a:r>
              <a:rPr lang="en-US" sz="2745" dirty="0">
                <a:solidFill>
                  <a:schemeClr val="tx1"/>
                </a:solidFill>
                <a:latin typeface="+mj-lt"/>
              </a:rPr>
              <a:t>Dependency Service</a:t>
            </a:r>
          </a:p>
          <a:p>
            <a:pPr marL="0" indent="0">
              <a:lnSpc>
                <a:spcPct val="110000"/>
              </a:lnSpc>
            </a:pPr>
            <a:r>
              <a:rPr lang="en-US" sz="2745" dirty="0">
                <a:solidFill>
                  <a:srgbClr val="6FBD23"/>
                </a:solidFill>
              </a:rPr>
              <a:t>✓  </a:t>
            </a:r>
            <a:r>
              <a:rPr lang="en-US" sz="2745" dirty="0">
                <a:solidFill>
                  <a:schemeClr val="tx1"/>
                </a:solidFill>
                <a:latin typeface="+mj-lt"/>
              </a:rPr>
              <a:t>Messaging Center</a:t>
            </a:r>
          </a:p>
          <a:p>
            <a:pPr marL="0" indent="0">
              <a:lnSpc>
                <a:spcPct val="110000"/>
              </a:lnSpc>
            </a:pPr>
            <a:endParaRPr lang="en-US" sz="2745" dirty="0">
              <a:solidFill>
                <a:schemeClr val="tx1"/>
              </a:solidFill>
              <a:latin typeface="+mj-lt"/>
            </a:endParaRPr>
          </a:p>
          <a:p>
            <a:pPr marL="0" indent="0">
              <a:lnSpc>
                <a:spcPct val="110000"/>
              </a:lnSpc>
            </a:pPr>
            <a:endParaRPr lang="en-US" sz="2745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024820" y="2052020"/>
            <a:ext cx="4503134" cy="3202514"/>
            <a:chOff x="6671469" y="1838670"/>
            <a:chExt cx="4593431" cy="3266731"/>
          </a:xfrm>
        </p:grpSpPr>
        <p:sp>
          <p:nvSpPr>
            <p:cNvPr id="49" name="Rectangle 48"/>
            <p:cNvSpPr/>
            <p:nvPr/>
          </p:nvSpPr>
          <p:spPr bwMode="auto">
            <a:xfrm>
              <a:off x="6671469" y="2585525"/>
              <a:ext cx="1518168" cy="68775"/>
            </a:xfrm>
            <a:prstGeom prst="rect">
              <a:avLst/>
            </a:prstGeom>
            <a:solidFill>
              <a:srgbClr val="9570D5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671469" y="3378200"/>
              <a:ext cx="4593431" cy="1727201"/>
            </a:xfrm>
            <a:prstGeom prst="rect">
              <a:avLst/>
            </a:prstGeom>
            <a:solidFill>
              <a:schemeClr val="accent2">
                <a:lumMod val="50000"/>
                <a:alpha val="49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8209101" y="2585525"/>
              <a:ext cx="1518168" cy="68775"/>
            </a:xfrm>
            <a:prstGeom prst="rect">
              <a:avLst/>
            </a:prstGeom>
            <a:solidFill>
              <a:srgbClr val="66B1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52" name="Rectangle 51"/>
            <p:cNvSpPr/>
            <p:nvPr/>
          </p:nvSpPr>
          <p:spPr bwMode="auto">
            <a:xfrm>
              <a:off x="9746732" y="2585525"/>
              <a:ext cx="1518168" cy="68775"/>
            </a:xfrm>
            <a:prstGeom prst="rect">
              <a:avLst/>
            </a:prstGeom>
            <a:solidFill>
              <a:srgbClr val="00BBF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solidFill>
                    <a:srgbClr val="00BBF1"/>
                  </a:soli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681202" y="3791323"/>
              <a:ext cx="4583698" cy="69557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549" dirty="0">
                  <a:solidFill>
                    <a:schemeClr val="bg1"/>
                  </a:solidFill>
                  <a:latin typeface="+mj-lt"/>
                </a:rPr>
                <a:t>Shared C# Backend</a:t>
              </a: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6671469" y="2667001"/>
              <a:ext cx="4593431" cy="69849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7073901" y="1838670"/>
              <a:ext cx="3797300" cy="628137"/>
              <a:chOff x="1371601" y="1838670"/>
              <a:chExt cx="3797300" cy="628137"/>
            </a:xfrm>
          </p:grpSpPr>
          <p:grpSp>
            <p:nvGrpSpPr>
              <p:cNvPr id="57" name="Group 56"/>
              <p:cNvGrpSpPr/>
              <p:nvPr/>
            </p:nvGrpSpPr>
            <p:grpSpPr>
              <a:xfrm>
                <a:off x="1371601" y="1841014"/>
                <a:ext cx="625793" cy="625793"/>
                <a:chOff x="2057400" y="2654300"/>
                <a:chExt cx="1028700" cy="1028700"/>
              </a:xfrm>
            </p:grpSpPr>
            <p:sp>
              <p:nvSpPr>
                <p:cNvPr id="64" name="Oval 63"/>
                <p:cNvSpPr/>
                <p:nvPr/>
              </p:nvSpPr>
              <p:spPr bwMode="auto">
                <a:xfrm>
                  <a:off x="2057400" y="2654300"/>
                  <a:ext cx="1028700" cy="1028700"/>
                </a:xfrm>
                <a:prstGeom prst="ellipse">
                  <a:avLst/>
                </a:prstGeom>
                <a:solidFill>
                  <a:srgbClr val="9570D5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lIns="89642" tIns="89642" rIns="33620" bIns="33620" rtlCol="0" anchor="b" anchorCtr="0"/>
                <a:lstStyle/>
                <a:p>
                  <a:pPr algn="ctr" defTabSz="914038"/>
                  <a:endParaRPr lang="en-US" sz="784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65" name="Picture 64" descr="Apple_logo.pdf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19103" y="2866641"/>
                  <a:ext cx="468070" cy="523137"/>
                </a:xfrm>
                <a:prstGeom prst="rect">
                  <a:avLst/>
                </a:prstGeom>
              </p:spPr>
            </p:pic>
          </p:grpSp>
          <p:grpSp>
            <p:nvGrpSpPr>
              <p:cNvPr id="58" name="Group 57"/>
              <p:cNvGrpSpPr/>
              <p:nvPr/>
            </p:nvGrpSpPr>
            <p:grpSpPr>
              <a:xfrm>
                <a:off x="2991123" y="1838670"/>
                <a:ext cx="625793" cy="625793"/>
                <a:chOff x="3810000" y="3073400"/>
                <a:chExt cx="1028700" cy="1028700"/>
              </a:xfrm>
            </p:grpSpPr>
            <p:sp>
              <p:nvSpPr>
                <p:cNvPr id="62" name="Oval 61"/>
                <p:cNvSpPr/>
                <p:nvPr/>
              </p:nvSpPr>
              <p:spPr bwMode="auto">
                <a:xfrm>
                  <a:off x="3810000" y="3073400"/>
                  <a:ext cx="1028700" cy="1028700"/>
                </a:xfrm>
                <a:prstGeom prst="ellipse">
                  <a:avLst/>
                </a:prstGeom>
                <a:solidFill>
                  <a:srgbClr val="66B11F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lIns="89642" tIns="89642" rIns="33620" bIns="33620" rtlCol="0" anchor="b" anchorCtr="0"/>
                <a:lstStyle/>
                <a:p>
                  <a:pPr algn="ctr" defTabSz="914038"/>
                  <a:endParaRPr lang="en-US" sz="784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63" name="Picture 62" descr="Android_logo.pdf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97337" y="3331368"/>
                  <a:ext cx="434974" cy="500220"/>
                </a:xfrm>
                <a:prstGeom prst="rect">
                  <a:avLst/>
                </a:prstGeom>
              </p:spPr>
            </p:pic>
          </p:grpSp>
          <p:grpSp>
            <p:nvGrpSpPr>
              <p:cNvPr id="59" name="Group 58"/>
              <p:cNvGrpSpPr/>
              <p:nvPr/>
            </p:nvGrpSpPr>
            <p:grpSpPr>
              <a:xfrm>
                <a:off x="4543108" y="1838670"/>
                <a:ext cx="625793" cy="625793"/>
                <a:chOff x="6083300" y="3073400"/>
                <a:chExt cx="1028700" cy="1028700"/>
              </a:xfrm>
            </p:grpSpPr>
            <p:sp>
              <p:nvSpPr>
                <p:cNvPr id="60" name="Oval 59"/>
                <p:cNvSpPr/>
                <p:nvPr/>
              </p:nvSpPr>
              <p:spPr bwMode="auto">
                <a:xfrm>
                  <a:off x="6083300" y="3073400"/>
                  <a:ext cx="1028700" cy="1028700"/>
                </a:xfrm>
                <a:prstGeom prst="ellipse">
                  <a:avLst/>
                </a:prstGeom>
                <a:solidFill>
                  <a:srgbClr val="00BBF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lIns="89642" tIns="89642" rIns="33620" bIns="33620" rtlCol="0" anchor="b" anchorCtr="0"/>
                <a:lstStyle/>
                <a:p>
                  <a:pPr algn="ctr" defTabSz="914038"/>
                  <a:endParaRPr lang="en-US" sz="784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61" name="Picture 60" descr="Windows_logo.pdf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65885" y="3365500"/>
                  <a:ext cx="466044" cy="434974"/>
                </a:xfrm>
                <a:prstGeom prst="rect">
                  <a:avLst/>
                </a:prstGeom>
              </p:spPr>
            </p:pic>
          </p:grpSp>
        </p:grpSp>
        <p:sp>
          <p:nvSpPr>
            <p:cNvPr id="56" name="TextBox 55"/>
            <p:cNvSpPr txBox="1"/>
            <p:nvPr/>
          </p:nvSpPr>
          <p:spPr>
            <a:xfrm>
              <a:off x="6681202" y="2597523"/>
              <a:ext cx="4583698" cy="787908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137" dirty="0">
                  <a:solidFill>
                    <a:schemeClr val="bg1"/>
                  </a:solidFill>
                </a:rPr>
                <a:t>Shared UI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77745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941" y="4122982"/>
            <a:ext cx="2166358" cy="899537"/>
          </a:xfrm>
        </p:spPr>
        <p:txBody>
          <a:bodyPr>
            <a:no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Layouts</a:t>
            </a: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343941" y="1583112"/>
            <a:ext cx="2166358" cy="899537"/>
          </a:xfrm>
          <a:prstGeom prst="rect">
            <a:avLst/>
          </a:prstGeom>
        </p:spPr>
        <p:txBody>
          <a:bodyPr vert="horz" wrap="square" lIns="143428" tIns="89642" rIns="143428" bIns="89642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r"/>
            <a:r>
              <a:rPr lang="en-US" sz="4705" dirty="0">
                <a:solidFill>
                  <a:schemeClr val="tx1"/>
                </a:solidFill>
              </a:rPr>
              <a:t>Pages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659709" y="3657131"/>
            <a:ext cx="8691343" cy="2252236"/>
            <a:chOff x="2738440" y="3806168"/>
            <a:chExt cx="8865623" cy="2297398"/>
          </a:xfrm>
        </p:grpSpPr>
        <p:sp>
          <p:nvSpPr>
            <p:cNvPr id="21" name="TextBox 20"/>
            <p:cNvSpPr txBox="1"/>
            <p:nvPr/>
          </p:nvSpPr>
          <p:spPr>
            <a:xfrm>
              <a:off x="2767564" y="5826567"/>
              <a:ext cx="9589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>
                  <a:cs typeface="Helvetica"/>
                </a:rPr>
                <a:t>Stack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060566" y="5825526"/>
              <a:ext cx="9589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>
                  <a:cs typeface="Helvetica"/>
                </a:rPr>
                <a:t>Absolute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382425" y="5825526"/>
              <a:ext cx="9589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>
                  <a:cs typeface="Helvetica"/>
                </a:rPr>
                <a:t>Relative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695646" y="5825526"/>
              <a:ext cx="9589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>
                  <a:cs typeface="Helvetica"/>
                </a:rPr>
                <a:t>Grid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945436" y="5824485"/>
              <a:ext cx="10818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 err="1">
                  <a:cs typeface="Helvetica"/>
                </a:rPr>
                <a:t>ContentView</a:t>
              </a:r>
              <a:endParaRPr lang="en-US" sz="1176" dirty="0">
                <a:cs typeface="Helvetica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313962" y="5824485"/>
              <a:ext cx="9589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 err="1">
                  <a:cs typeface="Helvetica"/>
                </a:rPr>
                <a:t>ScrollView</a:t>
              </a:r>
              <a:endParaRPr lang="en-US" sz="1176" dirty="0">
                <a:cs typeface="Helvetica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0645067" y="5826567"/>
              <a:ext cx="9589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>
                  <a:cs typeface="Helvetica"/>
                </a:rPr>
                <a:t>Frame</a:t>
              </a:r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38440" y="3806168"/>
              <a:ext cx="8851570" cy="1934232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2672159" y="1062873"/>
            <a:ext cx="6152782" cy="2070068"/>
            <a:chOff x="2751141" y="1159889"/>
            <a:chExt cx="6276158" cy="2111577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51141" y="1159889"/>
              <a:ext cx="6215058" cy="1711867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2767564" y="2994467"/>
              <a:ext cx="9589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>
                  <a:cs typeface="Helvetica"/>
                </a:rPr>
                <a:t>Content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997066" y="2993426"/>
              <a:ext cx="10829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>
                  <a:cs typeface="Helvetica"/>
                </a:rPr>
                <a:t>MasterDetail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382425" y="2993426"/>
              <a:ext cx="9589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>
                  <a:cs typeface="Helvetica"/>
                </a:rPr>
                <a:t>Navigation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695646" y="2993426"/>
              <a:ext cx="9589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>
                  <a:cs typeface="Helvetica"/>
                </a:rPr>
                <a:t>Tabbed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945436" y="2992385"/>
              <a:ext cx="10818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76" dirty="0" err="1">
                  <a:cs typeface="Helvetica"/>
                </a:rPr>
                <a:t>Carousel</a:t>
              </a:r>
              <a:endParaRPr lang="en-US" sz="1176" dirty="0">
                <a:cs typeface="Helvetic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270431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490224" y="1817152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ActivityIndicator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774808" y="1817152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BoxView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059392" y="1817152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>
                <a:solidFill>
                  <a:schemeClr val="bg2"/>
                </a:solidFill>
                <a:cs typeface="Helvetica Light"/>
              </a:rPr>
              <a:t>Button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343976" y="1817152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DatePicker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9628558" y="1817152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>
                <a:solidFill>
                  <a:schemeClr val="bg2"/>
                </a:solidFill>
                <a:cs typeface="Helvetica Light"/>
              </a:rPr>
              <a:t>Editor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90224" y="2744529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>
                <a:solidFill>
                  <a:schemeClr val="bg2"/>
                </a:solidFill>
                <a:cs typeface="Helvetica Light"/>
              </a:rPr>
              <a:t>Entry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774808" y="2744529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>
                <a:solidFill>
                  <a:schemeClr val="bg2"/>
                </a:solidFill>
                <a:cs typeface="Helvetica Light"/>
              </a:rPr>
              <a:t>Image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059392" y="2744529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>
                <a:solidFill>
                  <a:schemeClr val="bg2"/>
                </a:solidFill>
                <a:cs typeface="Helvetica Light"/>
              </a:rPr>
              <a:t>Label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7343976" y="2744529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ListView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9628558" y="2744529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>
                <a:solidFill>
                  <a:schemeClr val="bg2"/>
                </a:solidFill>
                <a:cs typeface="Helvetica Light"/>
              </a:rPr>
              <a:t>Map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490224" y="3671907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OpenGLView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2774808" y="3671907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>
                <a:solidFill>
                  <a:schemeClr val="bg2"/>
                </a:solidFill>
                <a:cs typeface="Helvetica Light"/>
              </a:rPr>
              <a:t>Picker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5059392" y="3671907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ProgressBar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7343976" y="3671907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SearchBar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9628558" y="3671907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>
                <a:solidFill>
                  <a:schemeClr val="bg2"/>
                </a:solidFill>
                <a:cs typeface="Helvetica Light"/>
              </a:rPr>
              <a:t>Slider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90224" y="4599284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>
                <a:solidFill>
                  <a:schemeClr val="bg2"/>
                </a:solidFill>
                <a:cs typeface="Helvetica Light"/>
              </a:rPr>
              <a:t>Stepper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2774808" y="4599284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TableView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5059392" y="4599284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TimePicker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7343976" y="4606930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WebView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9628558" y="4606930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EntryCell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490224" y="5526663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ImageCell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2774808" y="5526663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SwitchCell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5059392" y="5526663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TextCell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7343976" y="5526663"/>
            <a:ext cx="2033897" cy="666313"/>
          </a:xfrm>
          <a:prstGeom prst="roundRect">
            <a:avLst>
              <a:gd name="adj" fmla="val 0"/>
            </a:avLst>
          </a:prstGeom>
          <a:solidFill>
            <a:srgbClr val="008D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65" dirty="0" err="1">
                <a:solidFill>
                  <a:schemeClr val="bg2"/>
                </a:solidFill>
                <a:cs typeface="Helvetica Light"/>
              </a:rPr>
              <a:t>ViewCell</a:t>
            </a:r>
            <a:endParaRPr lang="en-US" sz="1765" dirty="0">
              <a:solidFill>
                <a:schemeClr val="bg2"/>
              </a:solidFill>
              <a:cs typeface="Helvetica Light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Controls</a:t>
            </a:r>
          </a:p>
        </p:txBody>
      </p:sp>
    </p:spTree>
    <p:extLst>
      <p:ext uri="{BB962C8B-B14F-4D97-AF65-F5344CB8AC3E}">
        <p14:creationId xmlns:p14="http://schemas.microsoft.com/office/powerpoint/2010/main" val="61235319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90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536575" y="288925"/>
            <a:ext cx="11655425" cy="900113"/>
          </a:xfrm>
        </p:spPr>
        <p:txBody>
          <a:bodyPr/>
          <a:lstStyle/>
          <a:p>
            <a:r>
              <a:rPr lang="en-US" dirty="0" err="1">
                <a:solidFill>
                  <a:schemeClr val="bg2"/>
                </a:solidFill>
              </a:rPr>
              <a:t>Xamarin.Forms</a:t>
            </a:r>
            <a:r>
              <a:rPr lang="en-US" dirty="0">
                <a:solidFill>
                  <a:schemeClr val="bg2"/>
                </a:solidFill>
              </a:rPr>
              <a:t> Ecosystem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82454" y="2373358"/>
            <a:ext cx="11429414" cy="3316203"/>
            <a:chOff x="388937" y="2881510"/>
            <a:chExt cx="11658598" cy="33827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8937" y="2881510"/>
              <a:ext cx="11620500" cy="18841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27038" y="4380110"/>
              <a:ext cx="11620497" cy="1884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5009935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7678990"/>
              </p:ext>
            </p:extLst>
          </p:nvPr>
        </p:nvGraphicFramePr>
        <p:xfrm>
          <a:off x="1007709" y="914400"/>
          <a:ext cx="5736590" cy="50292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8022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343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r>
                        <a:rPr lang="en-US" sz="2200" dirty="0"/>
                        <a:t>Windows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Xamarin.Forms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200" dirty="0" err="1">
                          <a:solidFill>
                            <a:srgbClr val="FF0000"/>
                          </a:solidFill>
                        </a:rPr>
                        <a:t>StackPanel</a:t>
                      </a:r>
                      <a:endParaRPr lang="en-US" sz="2200" dirty="0">
                        <a:solidFill>
                          <a:srgbClr val="FF0000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200" dirty="0" err="1">
                          <a:solidFill>
                            <a:srgbClr val="FF0000"/>
                          </a:solidFill>
                        </a:rPr>
                        <a:t>StackLayout</a:t>
                      </a:r>
                      <a:endParaRPr lang="en-US" sz="2200" dirty="0">
                        <a:solidFill>
                          <a:srgbClr val="FF0000"/>
                        </a:solidFill>
                      </a:endParaRP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200" dirty="0" err="1">
                          <a:solidFill>
                            <a:srgbClr val="FF0000"/>
                          </a:solidFill>
                        </a:rPr>
                        <a:t>TextBox</a:t>
                      </a:r>
                      <a:endParaRPr lang="en-US" sz="2200" dirty="0">
                        <a:solidFill>
                          <a:srgbClr val="FF0000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rgbClr val="FF0000"/>
                          </a:solidFill>
                        </a:rPr>
                        <a:t>Entry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200" dirty="0" err="1">
                          <a:solidFill>
                            <a:srgbClr val="FF0000"/>
                          </a:solidFill>
                        </a:rPr>
                        <a:t>ListBox</a:t>
                      </a:r>
                      <a:endParaRPr lang="en-US" sz="2200" dirty="0">
                        <a:solidFill>
                          <a:srgbClr val="FF0000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200" dirty="0" err="1">
                          <a:solidFill>
                            <a:srgbClr val="FF0000"/>
                          </a:solidFill>
                        </a:rPr>
                        <a:t>ListView</a:t>
                      </a:r>
                      <a:endParaRPr lang="en-US" sz="2200" dirty="0">
                        <a:solidFill>
                          <a:srgbClr val="FF0000"/>
                        </a:solidFill>
                      </a:endParaRP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200" dirty="0" err="1">
                          <a:solidFill>
                            <a:srgbClr val="FF0000"/>
                          </a:solidFill>
                        </a:rPr>
                        <a:t>CheckBox</a:t>
                      </a:r>
                      <a:endParaRPr lang="en-US" sz="2200" dirty="0">
                        <a:solidFill>
                          <a:srgbClr val="FF0000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rgbClr val="FF0000"/>
                          </a:solidFill>
                        </a:rPr>
                        <a:t>Switch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200" dirty="0" err="1">
                          <a:solidFill>
                            <a:srgbClr val="FF0000"/>
                          </a:solidFill>
                        </a:rPr>
                        <a:t>ProgressBar</a:t>
                      </a:r>
                      <a:endParaRPr lang="en-US" sz="2200" dirty="0">
                        <a:solidFill>
                          <a:srgbClr val="FF0000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200" dirty="0" err="1">
                          <a:solidFill>
                            <a:srgbClr val="FF0000"/>
                          </a:solidFill>
                        </a:rPr>
                        <a:t>ActivityIndicator</a:t>
                      </a:r>
                      <a:endParaRPr lang="en-US" sz="2200" dirty="0">
                        <a:solidFill>
                          <a:srgbClr val="FF0000"/>
                        </a:solidFill>
                      </a:endParaRP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200" dirty="0"/>
                        <a:t>Grid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Grid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200" dirty="0"/>
                        <a:t>Label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Label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200" dirty="0"/>
                        <a:t>Button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Button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200" dirty="0"/>
                        <a:t>Image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Image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200" dirty="0"/>
                        <a:t>Date/</a:t>
                      </a:r>
                      <a:r>
                        <a:rPr lang="en-US" sz="2200" dirty="0" err="1"/>
                        <a:t>TimePicker</a:t>
                      </a:r>
                      <a:endParaRPr lang="en-US" sz="22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Date/</a:t>
                      </a:r>
                      <a:r>
                        <a:rPr lang="en-US" sz="2200" dirty="0" err="1"/>
                        <a:t>TimePicker</a:t>
                      </a:r>
                      <a:endParaRPr lang="en-US" sz="2200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264914" y="2595591"/>
            <a:ext cx="4328867" cy="1666819"/>
          </a:xfrm>
        </p:spPr>
        <p:txBody>
          <a:bodyPr/>
          <a:lstStyle/>
          <a:p>
            <a:r>
              <a:rPr lang="en-US" dirty="0"/>
              <a:t>Control Comparison</a:t>
            </a:r>
          </a:p>
        </p:txBody>
      </p:sp>
    </p:spTree>
    <p:extLst>
      <p:ext uri="{BB962C8B-B14F-4D97-AF65-F5344CB8AC3E}">
        <p14:creationId xmlns:p14="http://schemas.microsoft.com/office/powerpoint/2010/main" val="2021449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1827</TotalTime>
  <Words>902</Words>
  <Application>Microsoft Office PowerPoint</Application>
  <PresentationFormat>Panorámica</PresentationFormat>
  <Paragraphs>230</Paragraphs>
  <Slides>32</Slides>
  <Notes>14</Notes>
  <HiddenSlides>0</HiddenSlides>
  <MMClips>1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41" baseType="lpstr">
      <vt:lpstr>Arial</vt:lpstr>
      <vt:lpstr>Calibri</vt:lpstr>
      <vt:lpstr>Consolas</vt:lpstr>
      <vt:lpstr>Helvetica</vt:lpstr>
      <vt:lpstr>Helvetica Light</vt:lpstr>
      <vt:lpstr>Segoe UI</vt:lpstr>
      <vt:lpstr>Segoe UI Light</vt:lpstr>
      <vt:lpstr>Wingdings</vt:lpstr>
      <vt:lpstr>5-30629_Build_Template_WHITE</vt:lpstr>
      <vt:lpstr>Presentación de PowerPoint</vt:lpstr>
      <vt:lpstr>Cross-Platform Native User Interfaces with Xamarin.Forms</vt:lpstr>
      <vt:lpstr>Meet Xamarin.Forms</vt:lpstr>
      <vt:lpstr>Xamarin + Xamarin.Forms</vt:lpstr>
      <vt:lpstr>What’s included</vt:lpstr>
      <vt:lpstr>Layouts</vt:lpstr>
      <vt:lpstr>Controls</vt:lpstr>
      <vt:lpstr>Xamarin.Forms Ecosystem</vt:lpstr>
      <vt:lpstr>Control Comparison</vt:lpstr>
      <vt:lpstr>Presentación de PowerPoint</vt:lpstr>
      <vt:lpstr>Presentación de PowerPoint</vt:lpstr>
      <vt:lpstr>Native UI from shared code</vt:lpstr>
      <vt:lpstr>Xamarin.Forms  Demo</vt:lpstr>
      <vt:lpstr>What’s new?  Xamarin.Forms 2.0!</vt:lpstr>
      <vt:lpstr>Xamarin.Forms is Open Source!</vt:lpstr>
      <vt:lpstr>Performance Performance Performance</vt:lpstr>
      <vt:lpstr>ListView CachingStrategy</vt:lpstr>
      <vt:lpstr>XAML Compilation</vt:lpstr>
      <vt:lpstr>Benefits</vt:lpstr>
      <vt:lpstr>Design &amp; Controls</vt:lpstr>
      <vt:lpstr>Data Templates</vt:lpstr>
      <vt:lpstr>CarouselView</vt:lpstr>
      <vt:lpstr>Effects I</vt:lpstr>
      <vt:lpstr>Effects II</vt:lpstr>
      <vt:lpstr>Native Embedding</vt:lpstr>
      <vt:lpstr>Native Embedding</vt:lpstr>
      <vt:lpstr>Xamarin.Forms  Demo    Styles- Triggers – Animation - Effects – NativeViews with Native Bindings </vt:lpstr>
      <vt:lpstr>So much more</vt:lpstr>
      <vt:lpstr>XAML Previewer</vt:lpstr>
      <vt:lpstr>URL Navigation</vt:lpstr>
      <vt:lpstr>DataPages</vt:lpstr>
      <vt:lpstr>Themes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Montemagno</dc:creator>
  <cp:lastModifiedBy>Zeze Lazo</cp:lastModifiedBy>
  <cp:revision>109</cp:revision>
  <dcterms:created xsi:type="dcterms:W3CDTF">2015-05-05T21:43:30Z</dcterms:created>
  <dcterms:modified xsi:type="dcterms:W3CDTF">2016-11-27T08:07:02Z</dcterms:modified>
</cp:coreProperties>
</file>

<file path=docProps/thumbnail.jpeg>
</file>